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2" r:id="rId19"/>
    <p:sldId id="276" r:id="rId20"/>
    <p:sldId id="277" r:id="rId21"/>
    <p:sldId id="278" r:id="rId22"/>
    <p:sldId id="279" r:id="rId23"/>
    <p:sldId id="281" r:id="rId24"/>
    <p:sldId id="282" r:id="rId25"/>
    <p:sldId id="283" r:id="rId26"/>
    <p:sldId id="280" r:id="rId27"/>
    <p:sldId id="284" r:id="rId28"/>
    <p:sldId id="285" r:id="rId29"/>
    <p:sldId id="286" r:id="rId30"/>
    <p:sldId id="287" r:id="rId31"/>
    <p:sldId id="288" r:id="rId32"/>
  </p:sldIdLst>
  <p:sldSz cx="9144000" cy="6858000" type="screen4x3"/>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2448" y="4149081"/>
            <a:ext cx="4748064" cy="129614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72000" y="5301208"/>
            <a:ext cx="4464496" cy="72008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38893538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368273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85732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17739721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288131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FEE69B-63BC-49A3-8DB5-61B348917C6D}"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167141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FEE69B-63BC-49A3-8DB5-61B348917C6D}" type="datetimeFigureOut">
              <a:rPr lang="ru-RU" smtClean="0"/>
              <a:t>17.11.2023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13508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FEE69B-63BC-49A3-8DB5-61B348917C6D}" type="datetimeFigureOut">
              <a:rPr lang="ru-RU" smtClean="0"/>
              <a:t>17.11.2023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332825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FEE69B-63BC-49A3-8DB5-61B348917C6D}" type="datetimeFigureOut">
              <a:rPr lang="ru-RU" smtClean="0"/>
              <a:t>17.11.2023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299042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FEE69B-63BC-49A3-8DB5-61B348917C6D}"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46328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FEE69B-63BC-49A3-8DB5-61B348917C6D}" type="datetimeFigureOut">
              <a:rPr lang="ru-RU" smtClean="0"/>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33CCE3-92DB-4B0E-944C-C3A6080538E7}" type="slidenum">
              <a:rPr lang="ru-RU" smtClean="0"/>
              <a:t>‹#›</a:t>
            </a:fld>
            <a:endParaRPr lang="ru-RU"/>
          </a:p>
        </p:txBody>
      </p:sp>
    </p:spTree>
    <p:extLst>
      <p:ext uri="{BB962C8B-B14F-4D97-AF65-F5344CB8AC3E}">
        <p14:creationId xmlns:p14="http://schemas.microsoft.com/office/powerpoint/2010/main" val="412951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3275856" y="1916832"/>
            <a:ext cx="5688632"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EE69B-63BC-49A3-8DB5-61B348917C6D}" type="datetimeFigureOut">
              <a:rPr lang="ru-RU" smtClean="0"/>
              <a:t>17.11.2023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3CCE3-92DB-4B0E-944C-C3A6080538E7}" type="slidenum">
              <a:rPr lang="ru-RU" smtClean="0"/>
              <a:t>‹#›</a:t>
            </a:fld>
            <a:endParaRPr lang="ru-RU"/>
          </a:p>
        </p:txBody>
      </p:sp>
      <p:sp>
        <p:nvSpPr>
          <p:cNvPr id="7" name="Прямоугольник 6"/>
          <p:cNvSpPr/>
          <p:nvPr userDrawn="1"/>
        </p:nvSpPr>
        <p:spPr>
          <a:xfrm>
            <a:off x="5937418" y="6507796"/>
            <a:ext cx="3206582" cy="369332"/>
          </a:xfrm>
          <a:prstGeom prst="rect">
            <a:avLst/>
          </a:prstGeom>
        </p:spPr>
        <p:txBody>
          <a:bodyPr wrap="none">
            <a:spAutoFit/>
          </a:bodyPr>
          <a:lstStyle/>
          <a:p>
            <a:pPr lvl="0" algn="ctr">
              <a:spcBef>
                <a:spcPct val="0"/>
              </a:spcBef>
            </a:pPr>
            <a:r>
              <a:rPr lang="en-US" sz="1800" kern="1200" dirty="0" smtClean="0">
                <a:solidFill>
                  <a:schemeClr val="tx1"/>
                </a:solidFill>
                <a:latin typeface="+mn-lt"/>
                <a:ea typeface="+mn-ea"/>
                <a:cs typeface="+mn-cs"/>
                <a:hlinkClick r:id="rId14"/>
              </a:rPr>
              <a:t>http://presentation-creation.ru/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77859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47456" y="4149080"/>
            <a:ext cx="4896544" cy="1296144"/>
          </a:xfrm>
        </p:spPr>
        <p:txBody>
          <a:bodyPr>
            <a:normAutofit/>
          </a:bodyPr>
          <a:lstStyle/>
          <a:p>
            <a:r>
              <a:rPr lang="ru-RU" sz="2400" b="1" i="1" dirty="0" smtClean="0">
                <a:solidFill>
                  <a:schemeClr val="tx2">
                    <a:lumMod val="50000"/>
                  </a:schemeClr>
                </a:solidFill>
                <a:latin typeface="Times New Roman"/>
                <a:ea typeface="+mn-ea"/>
                <a:cs typeface="+mn-cs"/>
              </a:rPr>
              <a:t>Виртуальна </a:t>
            </a:r>
            <a:r>
              <a:rPr lang="ru-RU" sz="2400" b="1" i="1" dirty="0" err="1">
                <a:solidFill>
                  <a:schemeClr val="tx2">
                    <a:lumMod val="50000"/>
                  </a:schemeClr>
                </a:solidFill>
                <a:latin typeface="Times New Roman"/>
                <a:ea typeface="+mn-ea"/>
                <a:cs typeface="+mn-cs"/>
              </a:rPr>
              <a:t>книжно</a:t>
            </a:r>
            <a:r>
              <a:rPr lang="ru-RU" sz="2400" b="1" i="1" dirty="0">
                <a:solidFill>
                  <a:schemeClr val="tx2">
                    <a:lumMod val="50000"/>
                  </a:schemeClr>
                </a:solidFill>
                <a:latin typeface="Times New Roman"/>
                <a:ea typeface="+mn-ea"/>
                <a:cs typeface="+mn-cs"/>
              </a:rPr>
              <a:t>-иллюстративная </a:t>
            </a:r>
            <a:r>
              <a:rPr lang="ru-RU" sz="2400" b="1" i="1" dirty="0" smtClean="0">
                <a:solidFill>
                  <a:schemeClr val="tx2">
                    <a:lumMod val="50000"/>
                  </a:schemeClr>
                </a:solidFill>
                <a:latin typeface="Times New Roman"/>
                <a:ea typeface="+mn-ea"/>
                <a:cs typeface="+mn-cs"/>
              </a:rPr>
              <a:t>выставка</a:t>
            </a:r>
            <a:endParaRPr lang="ru-RU" sz="4000" dirty="0">
              <a:solidFill>
                <a:schemeClr val="tx2">
                  <a:lumMod val="50000"/>
                </a:schemeClr>
              </a:solidFill>
            </a:endParaRPr>
          </a:p>
        </p:txBody>
      </p:sp>
      <p:sp>
        <p:nvSpPr>
          <p:cNvPr id="4" name="TextBox 3"/>
          <p:cNvSpPr txBox="1"/>
          <p:nvPr/>
        </p:nvSpPr>
        <p:spPr>
          <a:xfrm>
            <a:off x="611560" y="544715"/>
            <a:ext cx="8064896" cy="707886"/>
          </a:xfrm>
          <a:prstGeom prst="rect">
            <a:avLst/>
          </a:prstGeom>
          <a:noFill/>
        </p:spPr>
        <p:txBody>
          <a:bodyPr wrap="square" rtlCol="0">
            <a:spAutoFit/>
          </a:bodyPr>
          <a:lstStyle/>
          <a:p>
            <a:pPr algn="ctr"/>
            <a:r>
              <a:rPr lang="ru-RU" sz="2000" b="1" i="1" dirty="0" smtClean="0">
                <a:solidFill>
                  <a:schemeClr val="tx2">
                    <a:lumMod val="50000"/>
                  </a:schemeClr>
                </a:solidFill>
              </a:rPr>
              <a:t>Муниципальное бюджетное общеобразовательное учреждение</a:t>
            </a:r>
          </a:p>
          <a:p>
            <a:pPr algn="ctr"/>
            <a:r>
              <a:rPr lang="ru-RU" sz="2000" b="1" i="1" dirty="0" smtClean="0">
                <a:solidFill>
                  <a:schemeClr val="tx2">
                    <a:lumMod val="50000"/>
                  </a:schemeClr>
                </a:solidFill>
              </a:rPr>
              <a:t>«Школа №170»</a:t>
            </a:r>
            <a:endParaRPr lang="ru-RU" sz="2000" b="1" i="1" dirty="0">
              <a:solidFill>
                <a:schemeClr val="tx2">
                  <a:lumMod val="50000"/>
                </a:schemeClr>
              </a:solidFill>
            </a:endParaRPr>
          </a:p>
        </p:txBody>
      </p:sp>
      <p:sp>
        <p:nvSpPr>
          <p:cNvPr id="5" name="Заголовок 2"/>
          <p:cNvSpPr txBox="1">
            <a:spLocks/>
          </p:cNvSpPr>
          <p:nvPr/>
        </p:nvSpPr>
        <p:spPr>
          <a:xfrm>
            <a:off x="323528" y="1772816"/>
            <a:ext cx="8640960" cy="1584176"/>
          </a:xfrm>
          <a:prstGeom prst="rect">
            <a:avLst/>
          </a:prstGeom>
          <a:solidFill>
            <a:schemeClr val="bg1"/>
          </a:solidFill>
          <a:ln>
            <a:solidFill>
              <a:schemeClr val="bg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none" spc="0" normalizeH="0" baseline="0" noProof="0" dirty="0" smtClean="0">
                <a:ln>
                  <a:noFill/>
                </a:ln>
                <a:solidFill>
                  <a:srgbClr val="1F497D">
                    <a:lumMod val="75000"/>
                  </a:srgbClr>
                </a:solidFill>
                <a:effectLst/>
                <a:uLnTx/>
                <a:uFillTx/>
                <a:latin typeface="Times New Roman"/>
                <a:ea typeface="+mj-ea"/>
                <a:cs typeface="+mj-cs"/>
              </a:rPr>
              <a:t/>
            </a:r>
            <a:br>
              <a:rPr kumimoji="0" lang="ru-RU" sz="4000" b="1" i="0" u="none" strike="noStrike" kern="1200" cap="none" spc="0" normalizeH="0" baseline="0" noProof="0" dirty="0" smtClean="0">
                <a:ln>
                  <a:noFill/>
                </a:ln>
                <a:solidFill>
                  <a:srgbClr val="1F497D">
                    <a:lumMod val="75000"/>
                  </a:srgbClr>
                </a:solidFill>
                <a:effectLst/>
                <a:uLnTx/>
                <a:uFillTx/>
                <a:latin typeface="Times New Roman"/>
                <a:ea typeface="+mj-ea"/>
                <a:cs typeface="+mj-cs"/>
              </a:rPr>
            </a:br>
            <a:r>
              <a:rPr kumimoji="0" lang="ru-RU" sz="4400" b="1" i="0" u="none" strike="noStrike" kern="1200" cap="none" spc="0" normalizeH="0" baseline="0" noProof="0" dirty="0" smtClean="0">
                <a:ln>
                  <a:noFill/>
                </a:ln>
                <a:solidFill>
                  <a:schemeClr val="tx2">
                    <a:lumMod val="50000"/>
                  </a:schemeClr>
                </a:solidFill>
                <a:effectLst/>
                <a:uLnTx/>
                <a:uFillTx/>
                <a:latin typeface="Times New Roman"/>
                <a:ea typeface="+mj-ea"/>
                <a:cs typeface="+mj-cs"/>
              </a:rPr>
              <a:t>«</a:t>
            </a:r>
            <a:r>
              <a:rPr kumimoji="0" lang="ru-RU" sz="4800" b="1" i="0" u="none" strike="noStrike" kern="1200" cap="none" spc="0" normalizeH="0" baseline="0" noProof="0" dirty="0" smtClean="0">
                <a:ln>
                  <a:noFill/>
                </a:ln>
                <a:solidFill>
                  <a:schemeClr val="tx2">
                    <a:lumMod val="50000"/>
                  </a:schemeClr>
                </a:solidFill>
                <a:effectLst/>
                <a:uLnTx/>
                <a:uFillTx/>
                <a:latin typeface="Times New Roman"/>
                <a:ea typeface="+mj-ea"/>
                <a:cs typeface="+mj-cs"/>
              </a:rPr>
              <a:t>Учитель - вечен на земле!»</a:t>
            </a:r>
            <a:br>
              <a:rPr kumimoji="0" lang="ru-RU" sz="4800" b="1" i="0" u="none" strike="noStrike" kern="1200" cap="none" spc="0" normalizeH="0" baseline="0" noProof="0" dirty="0" smtClean="0">
                <a:ln>
                  <a:noFill/>
                </a:ln>
                <a:solidFill>
                  <a:schemeClr val="tx2">
                    <a:lumMod val="50000"/>
                  </a:schemeClr>
                </a:solidFill>
                <a:effectLst/>
                <a:uLnTx/>
                <a:uFillTx/>
                <a:latin typeface="Times New Roman"/>
                <a:ea typeface="+mj-ea"/>
                <a:cs typeface="+mj-cs"/>
              </a:rPr>
            </a:br>
            <a:r>
              <a:rPr kumimoji="0" lang="ru-RU" sz="2800" b="1" i="1" u="none" strike="noStrike" kern="1200" cap="none" spc="0" normalizeH="0" baseline="0" noProof="0" dirty="0" smtClean="0">
                <a:ln>
                  <a:noFill/>
                </a:ln>
                <a:solidFill>
                  <a:schemeClr val="tx2">
                    <a:lumMod val="50000"/>
                  </a:schemeClr>
                </a:solidFill>
                <a:effectLst/>
                <a:uLnTx/>
                <a:uFillTx/>
                <a:latin typeface="Times New Roman"/>
                <a:ea typeface="+mj-ea"/>
                <a:cs typeface="+mj-cs"/>
              </a:rPr>
              <a:t/>
            </a:r>
            <a:br>
              <a:rPr kumimoji="0" lang="ru-RU" sz="2800" b="1" i="1" u="none" strike="noStrike" kern="1200" cap="none" spc="0" normalizeH="0" baseline="0" noProof="0" dirty="0" smtClean="0">
                <a:ln>
                  <a:noFill/>
                </a:ln>
                <a:solidFill>
                  <a:schemeClr val="tx2">
                    <a:lumMod val="50000"/>
                  </a:schemeClr>
                </a:solidFill>
                <a:effectLst/>
                <a:uLnTx/>
                <a:uFillTx/>
                <a:latin typeface="Times New Roman"/>
                <a:ea typeface="+mj-ea"/>
                <a:cs typeface="+mj-cs"/>
              </a:rPr>
            </a:br>
            <a:endParaRPr kumimoji="0" lang="ru-RU" sz="3200" b="1" i="0" u="none" strike="noStrike" kern="1200" cap="none" spc="0" normalizeH="0" baseline="0" noProof="0" dirty="0">
              <a:ln>
                <a:noFill/>
              </a:ln>
              <a:solidFill>
                <a:schemeClr val="tx2">
                  <a:lumMod val="50000"/>
                </a:schemeClr>
              </a:solidFill>
              <a:effectLst/>
              <a:uLnTx/>
              <a:uFillTx/>
              <a:latin typeface="Times New Roman"/>
              <a:ea typeface="+mj-ea"/>
              <a:cs typeface="+mj-cs"/>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5336180"/>
            <a:ext cx="4032448" cy="1486115"/>
          </a:xfrm>
          <a:prstGeom prst="rect">
            <a:avLst/>
          </a:prstGeom>
        </p:spPr>
      </p:pic>
      <p:sp>
        <p:nvSpPr>
          <p:cNvPr id="7" name="TextBox 6"/>
          <p:cNvSpPr txBox="1"/>
          <p:nvPr/>
        </p:nvSpPr>
        <p:spPr>
          <a:xfrm>
            <a:off x="1649047" y="6052854"/>
            <a:ext cx="3282993"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a:ln>
                  <a:noFill/>
                </a:ln>
                <a:solidFill>
                  <a:schemeClr val="tx2">
                    <a:lumMod val="50000"/>
                  </a:schemeClr>
                </a:solidFill>
                <a:effectLst/>
                <a:uLnTx/>
                <a:uFillTx/>
              </a:rPr>
              <a:t>г</a:t>
            </a:r>
            <a:r>
              <a:rPr kumimoji="0" lang="ru-RU" sz="2000" b="1" i="1" u="none" strike="noStrike" kern="0" cap="none" spc="0" normalizeH="0" baseline="0" noProof="0" dirty="0" smtClean="0">
                <a:ln>
                  <a:noFill/>
                </a:ln>
                <a:solidFill>
                  <a:schemeClr val="tx2">
                    <a:lumMod val="50000"/>
                  </a:schemeClr>
                </a:solidFill>
                <a:effectLst/>
                <a:uLnTx/>
                <a:uFillTx/>
              </a:rPr>
              <a:t>. Нижний Новгород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1" u="none" strike="noStrike" kern="0" cap="none" spc="0" normalizeH="0" baseline="0" noProof="0" dirty="0" smtClean="0">
                <a:ln>
                  <a:noFill/>
                </a:ln>
                <a:solidFill>
                  <a:schemeClr val="tx2">
                    <a:lumMod val="50000"/>
                  </a:schemeClr>
                </a:solidFill>
                <a:effectLst/>
                <a:uLnTx/>
                <a:uFillTx/>
              </a:rPr>
              <a:t>2023 г.</a:t>
            </a:r>
            <a:endParaRPr kumimoji="0" lang="ru-RU" sz="2000" b="1" i="1" u="none" strike="noStrike" kern="0" cap="none" spc="0" normalizeH="0" baseline="0" noProof="0" dirty="0">
              <a:ln>
                <a:noFill/>
              </a:ln>
              <a:solidFill>
                <a:schemeClr val="tx2">
                  <a:lumMod val="50000"/>
                </a:schemeClr>
              </a:solidFill>
              <a:effectLst/>
              <a:uLnTx/>
              <a:uFillTx/>
            </a:endParaRPr>
          </a:p>
        </p:txBody>
      </p:sp>
    </p:spTree>
    <p:extLst>
      <p:ext uri="{BB962C8B-B14F-4D97-AF65-F5344CB8AC3E}">
        <p14:creationId xmlns:p14="http://schemas.microsoft.com/office/powerpoint/2010/main" val="1110492238"/>
      </p:ext>
    </p:extLst>
  </p:cSld>
  <p:clrMapOvr>
    <a:masterClrMapping/>
  </p:clrMapOvr>
  <mc:AlternateContent xmlns:mc="http://schemas.openxmlformats.org/markup-compatibility/2006" xmlns:p14="http://schemas.microsoft.com/office/powerpoint/2010/main">
    <mc:Choice Requires="p14">
      <p:transition spd="slow" p14:dur="2000" advTm="10732"/>
    </mc:Choice>
    <mc:Fallback xmlns="">
      <p:transition spd="slow" advTm="1073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descr="C:\Users\User\Desktop\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41411" y="2481771"/>
            <a:ext cx="3960440" cy="2830562"/>
          </a:xfrm>
          <a:prstGeom prst="rect">
            <a:avLst/>
          </a:prstGeom>
          <a:noFill/>
          <a:ln>
            <a:noFill/>
          </a:ln>
        </p:spPr>
      </p:pic>
      <p:sp>
        <p:nvSpPr>
          <p:cNvPr id="5" name="Заголовок 1"/>
          <p:cNvSpPr>
            <a:spLocks noGrp="1"/>
          </p:cNvSpPr>
          <p:nvPr>
            <p:ph type="title"/>
          </p:nvPr>
        </p:nvSpPr>
        <p:spPr>
          <a:xfrm>
            <a:off x="971600" y="274638"/>
            <a:ext cx="7715200" cy="778098"/>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chemeClr val="tx2">
                    <a:lumMod val="75000"/>
                  </a:schemeClr>
                </a:solidFill>
                <a:effectLst/>
                <a:uLnTx/>
                <a:uFillTx/>
                <a:latin typeface="Times New Roman"/>
              </a:rPr>
              <a:t>Работа по велению сердца</a:t>
            </a:r>
            <a:endParaRPr kumimoji="0" lang="ru-RU" sz="3600" b="1" i="0" u="none" strike="noStrike" kern="0" cap="none" spc="0" normalizeH="0" baseline="0" noProof="0" dirty="0">
              <a:ln>
                <a:noFill/>
              </a:ln>
              <a:solidFill>
                <a:schemeClr val="tx2">
                  <a:lumMod val="75000"/>
                </a:schemeClr>
              </a:solidFill>
              <a:effectLst/>
              <a:uLnTx/>
              <a:uFillTx/>
              <a:latin typeface="Times New Roman"/>
            </a:endParaRPr>
          </a:p>
        </p:txBody>
      </p:sp>
      <p:sp>
        <p:nvSpPr>
          <p:cNvPr id="6" name="Прямоугольник 5"/>
          <p:cNvSpPr/>
          <p:nvPr/>
        </p:nvSpPr>
        <p:spPr>
          <a:xfrm>
            <a:off x="3419872" y="2132856"/>
            <a:ext cx="5400600" cy="2677656"/>
          </a:xfrm>
          <a:prstGeom prst="rect">
            <a:avLst/>
          </a:prstGeom>
          <a:solidFill>
            <a:schemeClr val="accent4">
              <a:lumMod val="60000"/>
              <a:lumOff val="40000"/>
            </a:schemeClr>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a:t>
            </a:r>
            <a:r>
              <a:rPr kumimoji="0" lang="ru-RU" sz="2400" b="1" i="0" u="none" strike="noStrike" kern="0" cap="none" spc="0" normalizeH="0" baseline="0" noProof="0" dirty="0" err="1">
                <a:ln>
                  <a:noFill/>
                </a:ln>
                <a:solidFill>
                  <a:schemeClr val="tx2">
                    <a:lumMod val="75000"/>
                  </a:schemeClr>
                </a:solidFill>
                <a:effectLst/>
                <a:uLnTx/>
                <a:uFillTx/>
                <a:latin typeface="Times New Roman" pitchFamily="18" charset="0"/>
                <a:cs typeface="Times New Roman" pitchFamily="18" charset="0"/>
              </a:rPr>
              <a:t>Коткис</a:t>
            </a:r>
            <a:r>
              <a:rPr kumimoji="0" lang="ru-RU" sz="2400" b="1"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rPr>
              <a:t> Тамара Андреевна пришла в №170 школу в 1962 году и работала до 1976 года. </a:t>
            </a:r>
            <a:endParaRPr kumimoji="0" lang="ru-RU" sz="2400" b="1"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В </a:t>
            </a:r>
            <a:r>
              <a:rPr kumimoji="0" lang="ru-RU" sz="2400" b="1"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rPr>
              <a:t>1976 году ее пригласили в школу №36 учителем русского языка и литературы, где она и работала до 1990 года.</a:t>
            </a:r>
          </a:p>
        </p:txBody>
      </p:sp>
      <p:pic>
        <p:nvPicPr>
          <p:cNvPr id="7" name="Рисунок 6" descr="C:\Users\User\Desktop\поготовка к конкурсу\еремина\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941168"/>
            <a:ext cx="1299770" cy="1728192"/>
          </a:xfrm>
          <a:prstGeom prst="rect">
            <a:avLst/>
          </a:prstGeom>
          <a:noFill/>
          <a:ln>
            <a:noFill/>
          </a:ln>
        </p:spPr>
      </p:pic>
    </p:spTree>
    <p:extLst>
      <p:ext uri="{BB962C8B-B14F-4D97-AF65-F5344CB8AC3E}">
        <p14:creationId xmlns:p14="http://schemas.microsoft.com/office/powerpoint/2010/main" val="2095624810"/>
      </p:ext>
    </p:extLst>
  </p:cSld>
  <p:clrMapOvr>
    <a:masterClrMapping/>
  </p:clrMapOvr>
  <mc:AlternateContent xmlns:mc="http://schemas.openxmlformats.org/markup-compatibility/2006" xmlns:p14="http://schemas.microsoft.com/office/powerpoint/2010/main">
    <mc:Choice Requires="p14">
      <p:transition spd="slow" p14:dur="2000" advTm="10936"/>
    </mc:Choice>
    <mc:Fallback xmlns="">
      <p:transition spd="slow" advTm="1093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34082"/>
          </a:xfrm>
        </p:spPr>
        <p:txBody>
          <a:bodyPr>
            <a:normAutofit fontScale="90000"/>
          </a:bodyPr>
          <a:lstStyle/>
          <a:p>
            <a:r>
              <a:rPr lang="ru-RU" sz="3600" b="1" dirty="0" err="1">
                <a:solidFill>
                  <a:schemeClr val="tx2">
                    <a:lumMod val="75000"/>
                  </a:schemeClr>
                </a:solidFill>
                <a:latin typeface="Times New Roman"/>
                <a:ea typeface="+mn-ea"/>
                <a:cs typeface="+mn-cs"/>
              </a:rPr>
              <a:t>Коткис</a:t>
            </a:r>
            <a:r>
              <a:rPr lang="ru-RU" sz="3600" b="1" dirty="0">
                <a:solidFill>
                  <a:schemeClr val="tx2">
                    <a:lumMod val="75000"/>
                  </a:schemeClr>
                </a:solidFill>
                <a:latin typeface="Times New Roman"/>
                <a:ea typeface="+mn-ea"/>
                <a:cs typeface="+mn-cs"/>
              </a:rPr>
              <a:t> Тамара Андреевна</a:t>
            </a:r>
            <a:endParaRPr lang="ru-RU" sz="8000" b="1" dirty="0">
              <a:solidFill>
                <a:schemeClr val="tx2">
                  <a:lumMod val="75000"/>
                </a:schemeClr>
              </a:solidFill>
            </a:endParaRPr>
          </a:p>
        </p:txBody>
      </p:sp>
      <p:sp>
        <p:nvSpPr>
          <p:cNvPr id="3" name="Объект 2"/>
          <p:cNvSpPr>
            <a:spLocks noGrp="1"/>
          </p:cNvSpPr>
          <p:nvPr>
            <p:ph idx="1"/>
          </p:nvPr>
        </p:nvSpPr>
        <p:spPr>
          <a:xfrm>
            <a:off x="1259632" y="4370210"/>
            <a:ext cx="7704856" cy="2487790"/>
          </a:xfrm>
          <a:solidFill>
            <a:schemeClr val="accent4">
              <a:lumMod val="60000"/>
              <a:lumOff val="40000"/>
            </a:schemeClr>
          </a:solidFill>
          <a:ln>
            <a:solidFill>
              <a:srgbClr val="C00000"/>
            </a:solidFill>
          </a:ln>
        </p:spPr>
        <p:txBody>
          <a:bodyPr>
            <a:normAutofit fontScale="92500" lnSpcReduction="10000"/>
          </a:bodyPr>
          <a:lstStyle/>
          <a:p>
            <a:pPr marL="0" lvl="0" indent="0" algn="just">
              <a:spcBef>
                <a:spcPts val="0"/>
              </a:spcBef>
              <a:buNone/>
            </a:pPr>
            <a:r>
              <a:rPr lang="ru-RU" sz="2000" dirty="0" smtClean="0">
                <a:solidFill>
                  <a:prstClr val="black"/>
                </a:solidFill>
                <a:latin typeface="Times New Roman"/>
              </a:rPr>
              <a:t>Одна </a:t>
            </a:r>
            <a:r>
              <a:rPr lang="ru-RU" sz="2000" dirty="0">
                <a:solidFill>
                  <a:prstClr val="black"/>
                </a:solidFill>
                <a:latin typeface="Times New Roman"/>
              </a:rPr>
              <a:t>и учениц на вопрос: "За что вы уважали Тамару Андреевну?", ответила так: "Доброта, а точнее доброта в сочетании с требовательностью и справедливостью. Тамара Андреевна всегда давала возможность на уроках литературы высказывать свое мнение, </a:t>
            </a:r>
            <a:endParaRPr lang="ru-RU" sz="2000" dirty="0" smtClean="0">
              <a:solidFill>
                <a:prstClr val="black"/>
              </a:solidFill>
              <a:latin typeface="Times New Roman"/>
            </a:endParaRPr>
          </a:p>
          <a:p>
            <a:pPr marL="0" lvl="0" indent="0" algn="just">
              <a:spcBef>
                <a:spcPts val="0"/>
              </a:spcBef>
              <a:buNone/>
            </a:pPr>
            <a:r>
              <a:rPr lang="ru-RU" sz="2000" dirty="0" smtClean="0">
                <a:solidFill>
                  <a:prstClr val="black"/>
                </a:solidFill>
                <a:latin typeface="Times New Roman"/>
              </a:rPr>
              <a:t>даже </a:t>
            </a:r>
            <a:r>
              <a:rPr lang="ru-RU" sz="2000" dirty="0">
                <a:solidFill>
                  <a:prstClr val="black"/>
                </a:solidFill>
                <a:latin typeface="Times New Roman"/>
              </a:rPr>
              <a:t>если оно отличалось от мнения учителя, относилась к нему с уважением. Она учила нас не только литературе, она учила нас правильно относиться к жизни."</a:t>
            </a:r>
          </a:p>
          <a:p>
            <a:pPr marL="0" lvl="0" indent="0" algn="just">
              <a:spcBef>
                <a:spcPts val="0"/>
              </a:spcBef>
              <a:buNone/>
            </a:pPr>
            <a:r>
              <a:rPr lang="ru-RU" sz="2000" dirty="0">
                <a:solidFill>
                  <a:prstClr val="black"/>
                </a:solidFill>
                <a:latin typeface="Times New Roman"/>
              </a:rPr>
              <a:t>       За свой труд Т. А. </a:t>
            </a:r>
            <a:r>
              <a:rPr lang="ru-RU" sz="2000" dirty="0" err="1">
                <a:solidFill>
                  <a:prstClr val="black"/>
                </a:solidFill>
                <a:latin typeface="Times New Roman"/>
              </a:rPr>
              <a:t>Коткис</a:t>
            </a:r>
            <a:r>
              <a:rPr lang="ru-RU" sz="2000" dirty="0">
                <a:solidFill>
                  <a:prstClr val="black"/>
                </a:solidFill>
                <a:latin typeface="Times New Roman"/>
              </a:rPr>
              <a:t> получила звание </a:t>
            </a:r>
            <a:r>
              <a:rPr lang="ru-RU" sz="2000" b="1" dirty="0">
                <a:solidFill>
                  <a:prstClr val="black"/>
                </a:solidFill>
                <a:latin typeface="Times New Roman"/>
              </a:rPr>
              <a:t>"Заслуженный учитель РСФСР" и знак "Отличник народного образования</a:t>
            </a:r>
            <a:r>
              <a:rPr lang="ru-RU" sz="1800" b="1" dirty="0">
                <a:solidFill>
                  <a:prstClr val="black"/>
                </a:solidFill>
                <a:latin typeface="Times New Roman"/>
              </a:rPr>
              <a:t>".</a:t>
            </a:r>
            <a:endParaRPr lang="ru-RU" dirty="0"/>
          </a:p>
        </p:txBody>
      </p:sp>
      <p:sp>
        <p:nvSpPr>
          <p:cNvPr id="4" name="Прямоугольник 3"/>
          <p:cNvSpPr/>
          <p:nvPr/>
        </p:nvSpPr>
        <p:spPr>
          <a:xfrm>
            <a:off x="5508105" y="940658"/>
            <a:ext cx="2448272" cy="400110"/>
          </a:xfrm>
          <a:prstGeom prst="rect">
            <a:avLst/>
          </a:prstGeom>
          <a:solidFill>
            <a:schemeClr val="accent4">
              <a:lumMod val="40000"/>
              <a:lumOff val="60000"/>
            </a:schemeClr>
          </a:solidFill>
        </p:spPr>
        <p:txBody>
          <a:bodyPr wrap="square">
            <a:spAutoFit/>
          </a:bodyPr>
          <a:lstStyle/>
          <a:p>
            <a:pPr lvl="0" algn="just"/>
            <a:r>
              <a:rPr lang="ru-RU" sz="2000" b="1" dirty="0">
                <a:solidFill>
                  <a:prstClr val="black"/>
                </a:solidFill>
                <a:latin typeface="Times New Roman"/>
              </a:rPr>
              <a:t>Великий </a:t>
            </a:r>
            <a:r>
              <a:rPr lang="ru-RU" sz="2000" b="1" dirty="0" smtClean="0">
                <a:solidFill>
                  <a:prstClr val="black"/>
                </a:solidFill>
                <a:latin typeface="Times New Roman"/>
              </a:rPr>
              <a:t>педагог</a:t>
            </a:r>
            <a:endParaRPr lang="ru-RU" sz="2000" b="1" dirty="0">
              <a:solidFill>
                <a:prstClr val="black"/>
              </a:solidFill>
              <a:latin typeface="Times New Roman"/>
            </a:endParaRPr>
          </a:p>
        </p:txBody>
      </p:sp>
      <p:sp>
        <p:nvSpPr>
          <p:cNvPr id="5" name="Прямоугольник 4"/>
          <p:cNvSpPr/>
          <p:nvPr/>
        </p:nvSpPr>
        <p:spPr>
          <a:xfrm>
            <a:off x="467544" y="1412776"/>
            <a:ext cx="4572000" cy="2554545"/>
          </a:xfrm>
          <a:prstGeom prst="rect">
            <a:avLst/>
          </a:prstGeom>
          <a:solidFill>
            <a:schemeClr val="accent4">
              <a:lumMod val="40000"/>
              <a:lumOff val="60000"/>
            </a:schemeClr>
          </a:solidFill>
          <a:ln>
            <a:solidFill>
              <a:srgbClr val="C00000"/>
            </a:solidFill>
          </a:ln>
        </p:spPr>
        <p:txBody>
          <a:bodyPr>
            <a:spAutoFit/>
          </a:bodyPr>
          <a:lstStyle/>
          <a:p>
            <a:pPr lvl="0" algn="just"/>
            <a:r>
              <a:rPr lang="ru-RU" sz="2000" dirty="0">
                <a:solidFill>
                  <a:prstClr val="black"/>
                </a:solidFill>
                <a:latin typeface="Times New Roman"/>
              </a:rPr>
              <a:t>Ее уроки были разными по форме и никогда не были скучными. Своих учеников она учила смело высказывать свою точку зрения и отстаивать свою позицию. Не терпела разболтанности, лени, небрежности и была требовательна к своим ученикам и самой себе.</a:t>
            </a:r>
          </a:p>
        </p:txBody>
      </p:sp>
      <p:pic>
        <p:nvPicPr>
          <p:cNvPr id="6" name="Рисунок 5" descr="C:\Users\User\Desktop\4.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24127" y="1484784"/>
            <a:ext cx="2376264" cy="3240359"/>
          </a:xfrm>
          <a:prstGeom prst="rect">
            <a:avLst/>
          </a:prstGeom>
          <a:noFill/>
          <a:ln>
            <a:noFill/>
          </a:ln>
        </p:spPr>
      </p:pic>
    </p:spTree>
    <p:extLst>
      <p:ext uri="{BB962C8B-B14F-4D97-AF65-F5344CB8AC3E}">
        <p14:creationId xmlns:p14="http://schemas.microsoft.com/office/powerpoint/2010/main" val="1076283170"/>
      </p:ext>
    </p:extLst>
  </p:cSld>
  <p:clrMapOvr>
    <a:masterClrMapping/>
  </p:clrMapOvr>
  <mc:AlternateContent xmlns:mc="http://schemas.openxmlformats.org/markup-compatibility/2006" xmlns:p14="http://schemas.microsoft.com/office/powerpoint/2010/main">
    <mc:Choice Requires="p14">
      <p:transition spd="slow" p14:dur="2000" advTm="24820"/>
    </mc:Choice>
    <mc:Fallback xmlns="">
      <p:transition spd="slow" advTm="2482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6768752" cy="1008112"/>
          </a:xfrm>
        </p:spPr>
        <p:txBody>
          <a:bodyPr>
            <a:normAutofit/>
          </a:bodyPr>
          <a:lstStyle/>
          <a:p>
            <a:r>
              <a:rPr lang="ru-RU" sz="3600" b="1" dirty="0" smtClean="0">
                <a:solidFill>
                  <a:schemeClr val="tx2">
                    <a:lumMod val="75000"/>
                  </a:schemeClr>
                </a:solidFill>
                <a:latin typeface="Times New Roman" pitchFamily="18" charset="0"/>
                <a:cs typeface="Times New Roman" pitchFamily="18" charset="0"/>
              </a:rPr>
              <a:t>Есть люди, как солнце …</a:t>
            </a:r>
            <a:endParaRPr lang="ru-RU" sz="3600" b="1" dirty="0">
              <a:solidFill>
                <a:schemeClr val="tx2">
                  <a:lumMod val="75000"/>
                </a:schemeClr>
              </a:solidFill>
              <a:latin typeface="Times New Roman" pitchFamily="18" charset="0"/>
              <a:cs typeface="Times New Roman" pitchFamily="18" charset="0"/>
            </a:endParaRPr>
          </a:p>
        </p:txBody>
      </p:sp>
      <p:pic>
        <p:nvPicPr>
          <p:cNvPr id="4" name="Объект 4" descr="C:\Users\User\Desktop\поготовка к конкурсу\баринова фото\г — копия.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8224" y="1916832"/>
            <a:ext cx="2351282" cy="2376264"/>
          </a:xfrm>
          <a:prstGeom prst="rect">
            <a:avLst/>
          </a:prstGeom>
          <a:noFill/>
          <a:ln>
            <a:noFill/>
          </a:ln>
        </p:spPr>
      </p:pic>
      <p:sp>
        <p:nvSpPr>
          <p:cNvPr id="5" name="Прямоугольник 4"/>
          <p:cNvSpPr/>
          <p:nvPr/>
        </p:nvSpPr>
        <p:spPr>
          <a:xfrm>
            <a:off x="2636911" y="1758007"/>
            <a:ext cx="3870176" cy="461665"/>
          </a:xfrm>
          <a:prstGeom prst="rect">
            <a:avLst/>
          </a:prstGeom>
          <a:solidFill>
            <a:schemeClr val="accent4">
              <a:lumMod val="20000"/>
              <a:lumOff val="80000"/>
            </a:schemeClr>
          </a:solidFill>
          <a:ln>
            <a:solidFill>
              <a:srgbClr val="C0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0" normalizeH="0" baseline="0" noProof="0" dirty="0" smtClean="0">
                <a:ln>
                  <a:noFill/>
                </a:ln>
                <a:solidFill>
                  <a:schemeClr val="tx2">
                    <a:lumMod val="75000"/>
                  </a:schemeClr>
                </a:solidFill>
                <a:effectLst/>
                <a:uLnTx/>
                <a:uFillTx/>
                <a:latin typeface="Times New Roman"/>
              </a:rPr>
              <a:t>Гусева Ирина Игоревна </a:t>
            </a:r>
            <a:r>
              <a:rPr kumimoji="0" lang="ru-RU" sz="2400" i="0" u="none" strike="noStrike" kern="0" cap="none" spc="0" normalizeH="0" baseline="0" noProof="0" dirty="0" smtClean="0">
                <a:ln>
                  <a:noFill/>
                </a:ln>
                <a:solidFill>
                  <a:schemeClr val="tx2">
                    <a:lumMod val="75000"/>
                  </a:schemeClr>
                </a:solidFill>
                <a:effectLst/>
                <a:uLnTx/>
                <a:uFillTx/>
                <a:latin typeface="Times New Roman"/>
              </a:rPr>
              <a:t>-</a:t>
            </a:r>
            <a:r>
              <a:rPr kumimoji="0" lang="ru-RU" sz="2400" b="1" i="0" u="none" strike="noStrike" kern="0" cap="none" spc="0" normalizeH="0" baseline="0" noProof="0" dirty="0" smtClean="0">
                <a:ln>
                  <a:noFill/>
                </a:ln>
                <a:solidFill>
                  <a:schemeClr val="tx2">
                    <a:lumMod val="75000"/>
                  </a:schemeClr>
                </a:solidFill>
                <a:effectLst/>
                <a:uLnTx/>
                <a:uFillTx/>
                <a:latin typeface="Times New Roman"/>
              </a:rPr>
              <a:t> </a:t>
            </a:r>
            <a:endParaRPr kumimoji="0" lang="ru-RU" sz="1600" b="1" i="0" u="none" strike="noStrike" kern="0" cap="none" spc="0" normalizeH="0" baseline="0" noProof="0" dirty="0" smtClean="0">
              <a:ln>
                <a:noFill/>
              </a:ln>
              <a:solidFill>
                <a:schemeClr val="tx2">
                  <a:lumMod val="75000"/>
                </a:schemeClr>
              </a:solidFill>
              <a:effectLst/>
              <a:uLnTx/>
              <a:uFillTx/>
            </a:endParaRPr>
          </a:p>
        </p:txBody>
      </p:sp>
      <p:sp>
        <p:nvSpPr>
          <p:cNvPr id="6" name="Прямоугольник 5"/>
          <p:cNvSpPr/>
          <p:nvPr/>
        </p:nvSpPr>
        <p:spPr>
          <a:xfrm>
            <a:off x="3535842" y="2596262"/>
            <a:ext cx="2651506" cy="461665"/>
          </a:xfrm>
          <a:prstGeom prst="rect">
            <a:avLst/>
          </a:prstGeom>
          <a:solidFill>
            <a:schemeClr val="accent4">
              <a:lumMod val="20000"/>
              <a:lumOff val="80000"/>
            </a:schemeClr>
          </a:solidFill>
          <a:ln>
            <a:solidFill>
              <a:srgbClr val="C00000"/>
            </a:solidFill>
          </a:ln>
        </p:spPr>
        <p:txBody>
          <a:bodyPr wrap="square">
            <a:spAutoFit/>
          </a:bodyPr>
          <a:lstStyle/>
          <a:p>
            <a:pPr lvl="0" algn="ctr">
              <a:defRPr/>
            </a:pPr>
            <a:r>
              <a:rPr lang="ru-RU" sz="2400" b="1" kern="0" dirty="0" smtClean="0">
                <a:solidFill>
                  <a:schemeClr val="tx2">
                    <a:lumMod val="75000"/>
                  </a:schemeClr>
                </a:solidFill>
                <a:latin typeface="Times New Roman"/>
              </a:rPr>
              <a:t> Учитель</a:t>
            </a:r>
            <a:endParaRPr lang="ru-RU" sz="1600" b="1" kern="0" dirty="0">
              <a:solidFill>
                <a:schemeClr val="tx2">
                  <a:lumMod val="75000"/>
                </a:schemeClr>
              </a:solidFill>
            </a:endParaRPr>
          </a:p>
        </p:txBody>
      </p:sp>
      <p:sp>
        <p:nvSpPr>
          <p:cNvPr id="7" name="Прямоугольник 6"/>
          <p:cNvSpPr/>
          <p:nvPr/>
        </p:nvSpPr>
        <p:spPr>
          <a:xfrm>
            <a:off x="3888423" y="4149079"/>
            <a:ext cx="2572498" cy="461665"/>
          </a:xfrm>
          <a:prstGeom prst="rect">
            <a:avLst/>
          </a:prstGeom>
          <a:solidFill>
            <a:schemeClr val="accent4">
              <a:lumMod val="20000"/>
              <a:lumOff val="80000"/>
            </a:schemeClr>
          </a:solidFill>
          <a:ln>
            <a:solidFill>
              <a:srgbClr val="C00000"/>
            </a:solidFill>
          </a:ln>
        </p:spPr>
        <p:txBody>
          <a:bodyPr wrap="square">
            <a:spAutoFit/>
          </a:bodyPr>
          <a:lstStyle/>
          <a:p>
            <a:pPr algn="ctr"/>
            <a:r>
              <a:rPr lang="ru-RU" sz="2400" b="1" kern="0" dirty="0" smtClean="0">
                <a:solidFill>
                  <a:schemeClr val="tx2">
                    <a:lumMod val="75000"/>
                  </a:schemeClr>
                </a:solidFill>
                <a:latin typeface="Times New Roman"/>
              </a:rPr>
              <a:t>Наставник</a:t>
            </a:r>
            <a:endParaRPr lang="ru-RU" sz="2400" dirty="0"/>
          </a:p>
        </p:txBody>
      </p:sp>
      <p:sp>
        <p:nvSpPr>
          <p:cNvPr id="8" name="Прямоугольник 7"/>
          <p:cNvSpPr/>
          <p:nvPr/>
        </p:nvSpPr>
        <p:spPr>
          <a:xfrm>
            <a:off x="5724128" y="5284052"/>
            <a:ext cx="2696480" cy="461665"/>
          </a:xfrm>
          <a:prstGeom prst="rect">
            <a:avLst/>
          </a:prstGeom>
          <a:solidFill>
            <a:schemeClr val="accent4">
              <a:lumMod val="20000"/>
              <a:lumOff val="80000"/>
            </a:schemeClr>
          </a:solidFill>
          <a:ln>
            <a:solidFill>
              <a:srgbClr val="C00000"/>
            </a:solidFill>
          </a:ln>
        </p:spPr>
        <p:txBody>
          <a:bodyPr wrap="square">
            <a:spAutoFit/>
          </a:bodyPr>
          <a:lstStyle/>
          <a:p>
            <a:pPr lvl="0" algn="ctr"/>
            <a:r>
              <a:rPr lang="ru-RU" sz="2400" b="1" kern="0" dirty="0">
                <a:solidFill>
                  <a:srgbClr val="575F6D">
                    <a:lumMod val="75000"/>
                  </a:srgbClr>
                </a:solidFill>
                <a:latin typeface="Times New Roman"/>
              </a:rPr>
              <a:t>Директор</a:t>
            </a:r>
            <a:endParaRPr lang="ru-RU" sz="2400" dirty="0">
              <a:solidFill>
                <a:prstClr val="black"/>
              </a:solidFill>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9457" y="4747565"/>
            <a:ext cx="1265083" cy="1775707"/>
          </a:xfrm>
          <a:prstGeom prst="rect">
            <a:avLst/>
          </a:prstGeom>
        </p:spPr>
      </p:pic>
    </p:spTree>
    <p:extLst>
      <p:ext uri="{BB962C8B-B14F-4D97-AF65-F5344CB8AC3E}">
        <p14:creationId xmlns:p14="http://schemas.microsoft.com/office/powerpoint/2010/main" val="3935352648"/>
      </p:ext>
    </p:extLst>
  </p:cSld>
  <p:clrMapOvr>
    <a:masterClrMapping/>
  </p:clrMapOvr>
  <mc:AlternateContent xmlns:mc="http://schemas.openxmlformats.org/markup-compatibility/2006" xmlns:p14="http://schemas.microsoft.com/office/powerpoint/2010/main">
    <mc:Choice Requires="p14">
      <p:transition spd="slow" p14:dur="2000" advTm="5386"/>
    </mc:Choice>
    <mc:Fallback xmlns="">
      <p:transition spd="slow" advTm="5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874" y="188640"/>
            <a:ext cx="8778614" cy="1872208"/>
          </a:xfrm>
          <a:solidFill>
            <a:schemeClr val="accent4">
              <a:lumMod val="20000"/>
              <a:lumOff val="80000"/>
            </a:schemeClr>
          </a:solidFill>
          <a:ln>
            <a:solidFill>
              <a:srgbClr val="C00000"/>
            </a:solidFill>
          </a:ln>
        </p:spPr>
        <p:txBody>
          <a:bodyPr anchor="t">
            <a:noAutofit/>
          </a:bodyPr>
          <a:lstStyle/>
          <a:p>
            <a:pPr lvl="0" algn="l">
              <a:spcBef>
                <a:spcPts val="0"/>
              </a:spcBef>
            </a:pPr>
            <a:r>
              <a:rPr lang="ru-RU" sz="1800" dirty="0">
                <a:solidFill>
                  <a:schemeClr val="tx2">
                    <a:lumMod val="75000"/>
                  </a:schemeClr>
                </a:solidFill>
                <a:latin typeface="Times New Roman" pitchFamily="18" charset="0"/>
                <a:ea typeface="+mn-ea"/>
                <a:cs typeface="Times New Roman" pitchFamily="18" charset="0"/>
              </a:rPr>
              <a:t>Всю свою жизнь Ирина Игоревна прожила в Автозаводском районе г. Нижнего Новгорода. Сразу после окончания школы №137 в 1984 году Ирина Игоревна начала работать в ней пионерской вожатой и, при этом обучаться в НГПИ им. М. Горького. После окончания учебы продолжила работать в этой же школе учителем истории, заместителем директора по воспитательной работе, </a:t>
            </a:r>
            <a:r>
              <a:rPr lang="ru-RU" sz="1800" b="1" dirty="0">
                <a:solidFill>
                  <a:schemeClr val="tx2">
                    <a:lumMod val="75000"/>
                  </a:schemeClr>
                </a:solidFill>
                <a:latin typeface="Times New Roman" pitchFamily="18" charset="0"/>
                <a:ea typeface="+mn-ea"/>
                <a:cs typeface="Times New Roman" pitchFamily="18" charset="0"/>
              </a:rPr>
              <a:t>а с августа 2006 года по 27 апреля 2019 года - директор школы №170.</a:t>
            </a:r>
            <a:r>
              <a:rPr lang="ru-RU" sz="1800" dirty="0">
                <a:solidFill>
                  <a:schemeClr val="tx2">
                    <a:lumMod val="75000"/>
                  </a:schemeClr>
                </a:solidFill>
                <a:latin typeface="Times New Roman" pitchFamily="18" charset="0"/>
                <a:ea typeface="+mn-ea"/>
                <a:cs typeface="Times New Roman" pitchFamily="18" charset="0"/>
              </a:rPr>
              <a:t/>
            </a:r>
            <a:br>
              <a:rPr lang="ru-RU" sz="1800" dirty="0">
                <a:solidFill>
                  <a:schemeClr val="tx2">
                    <a:lumMod val="75000"/>
                  </a:schemeClr>
                </a:solidFill>
                <a:latin typeface="Times New Roman" pitchFamily="18" charset="0"/>
                <a:ea typeface="+mn-ea"/>
                <a:cs typeface="Times New Roman" pitchFamily="18" charset="0"/>
              </a:rPr>
            </a:br>
            <a:endParaRPr lang="ru-RU" dirty="0">
              <a:solidFill>
                <a:schemeClr val="tx2">
                  <a:lumMod val="7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79512" y="2374228"/>
            <a:ext cx="5112568" cy="3575052"/>
          </a:xfrm>
          <a:solidFill>
            <a:schemeClr val="accent4">
              <a:lumMod val="20000"/>
              <a:lumOff val="80000"/>
            </a:schemeClr>
          </a:solidFill>
          <a:ln>
            <a:solidFill>
              <a:srgbClr val="C00000"/>
            </a:solidFill>
          </a:ln>
        </p:spPr>
        <p:txBody>
          <a:bodyPr>
            <a:normAutofit/>
          </a:bodyPr>
          <a:lstStyle/>
          <a:p>
            <a:pPr marL="0" lvl="0" indent="0" algn="just">
              <a:spcBef>
                <a:spcPts val="0"/>
              </a:spcBef>
              <a:buNone/>
            </a:pPr>
            <a:r>
              <a:rPr lang="ru-RU" sz="2000" dirty="0" smtClean="0">
                <a:solidFill>
                  <a:schemeClr val="tx2">
                    <a:lumMod val="75000"/>
                  </a:schemeClr>
                </a:solidFill>
                <a:latin typeface="Times New Roman"/>
              </a:rPr>
              <a:t>Она </a:t>
            </a:r>
            <a:r>
              <a:rPr lang="ru-RU" sz="2000" dirty="0">
                <a:solidFill>
                  <a:schemeClr val="tx2">
                    <a:lumMod val="75000"/>
                  </a:schemeClr>
                </a:solidFill>
                <a:latin typeface="Times New Roman"/>
              </a:rPr>
              <a:t>всегда была лидером. С первой минуты поражала своей </a:t>
            </a:r>
            <a:r>
              <a:rPr lang="ru-RU" sz="2000" b="1" dirty="0">
                <a:solidFill>
                  <a:schemeClr val="tx2">
                    <a:lumMod val="75000"/>
                  </a:schemeClr>
                </a:solidFill>
                <a:latin typeface="Times New Roman"/>
              </a:rPr>
              <a:t>открытостью, незаурядным чувством юмора</a:t>
            </a:r>
            <a:r>
              <a:rPr lang="ru-RU" sz="2000" dirty="0">
                <a:solidFill>
                  <a:schemeClr val="tx2">
                    <a:lumMod val="75000"/>
                  </a:schemeClr>
                </a:solidFill>
                <a:latin typeface="Times New Roman"/>
              </a:rPr>
              <a:t>, </a:t>
            </a:r>
            <a:r>
              <a:rPr lang="ru-RU" sz="2000" b="1" dirty="0">
                <a:solidFill>
                  <a:schemeClr val="tx2">
                    <a:lumMod val="75000"/>
                  </a:schemeClr>
                </a:solidFill>
                <a:latin typeface="Times New Roman"/>
              </a:rPr>
              <a:t>остротой и глубиной ума, широтой интересов, необычностью планов и проектов</a:t>
            </a:r>
            <a:r>
              <a:rPr lang="ru-RU" sz="2000" dirty="0">
                <a:solidFill>
                  <a:schemeClr val="tx2">
                    <a:lumMod val="75000"/>
                  </a:schemeClr>
                </a:solidFill>
                <a:latin typeface="Times New Roman"/>
              </a:rPr>
              <a:t>, а самое главное – </a:t>
            </a:r>
            <a:r>
              <a:rPr lang="ru-RU" sz="2000" b="1" dirty="0">
                <a:solidFill>
                  <a:schemeClr val="tx2">
                    <a:lumMod val="75000"/>
                  </a:schemeClr>
                </a:solidFill>
                <a:latin typeface="Times New Roman"/>
              </a:rPr>
              <a:t>добротой и умением понять</a:t>
            </a:r>
            <a:r>
              <a:rPr lang="ru-RU" sz="2000" dirty="0">
                <a:solidFill>
                  <a:schemeClr val="tx2">
                    <a:lumMod val="75000"/>
                  </a:schemeClr>
                </a:solidFill>
                <a:latin typeface="Times New Roman"/>
              </a:rPr>
              <a:t>.  Кропотливо и умело направляла она как учеников, так и каждого члена коллектива. Много сил и энергии отдавала работе с молодыми учителями, тонко и мудро корректировала их деятельность. </a:t>
            </a:r>
            <a:endParaRPr lang="ru-RU" dirty="0">
              <a:solidFill>
                <a:schemeClr val="tx2">
                  <a:lumMod val="75000"/>
                </a:schemeClr>
              </a:solidFill>
            </a:endParaRPr>
          </a:p>
        </p:txBody>
      </p:sp>
      <p:pic>
        <p:nvPicPr>
          <p:cNvPr id="4" name="Рисунок 3" descr="C:\Users\User\Desktop\поготовка к конкурсу\баринова фото\4 — копия.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4293" y="4379910"/>
            <a:ext cx="3024336" cy="2016225"/>
          </a:xfrm>
          <a:prstGeom prst="rect">
            <a:avLst/>
          </a:prstGeom>
          <a:noFill/>
          <a:ln>
            <a:noFill/>
          </a:ln>
        </p:spPr>
      </p:pic>
      <p:pic>
        <p:nvPicPr>
          <p:cNvPr id="5" name="Рисунок 4" descr="C:\Users\User\Desktop\поготовка к конкурсу\еремина\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82637" y="1628801"/>
            <a:ext cx="2160242" cy="2592288"/>
          </a:xfrm>
          <a:prstGeom prst="rect">
            <a:avLst/>
          </a:prstGeom>
          <a:noFill/>
          <a:ln>
            <a:noFill/>
          </a:ln>
        </p:spPr>
      </p:pic>
    </p:spTree>
    <p:extLst>
      <p:ext uri="{BB962C8B-B14F-4D97-AF65-F5344CB8AC3E}">
        <p14:creationId xmlns:p14="http://schemas.microsoft.com/office/powerpoint/2010/main" val="3688266715"/>
      </p:ext>
    </p:extLst>
  </p:cSld>
  <p:clrMapOvr>
    <a:masterClrMapping/>
  </p:clrMapOvr>
  <mc:AlternateContent xmlns:mc="http://schemas.openxmlformats.org/markup-compatibility/2006" xmlns:p14="http://schemas.microsoft.com/office/powerpoint/2010/main">
    <mc:Choice Requires="p14">
      <p:transition spd="slow" p14:dur="2000" advTm="25502"/>
    </mc:Choice>
    <mc:Fallback xmlns="">
      <p:transition spd="slow" advTm="2550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776864" cy="2304256"/>
          </a:xfrm>
          <a:solidFill>
            <a:schemeClr val="accent4">
              <a:lumMod val="40000"/>
              <a:lumOff val="60000"/>
            </a:schemeClr>
          </a:solidFill>
          <a:ln w="28575">
            <a:solidFill>
              <a:srgbClr val="C00000"/>
            </a:solidFill>
          </a:ln>
        </p:spPr>
        <p:txBody>
          <a:bodyPr>
            <a:normAutofit fontScale="90000"/>
          </a:bodyPr>
          <a:lstStyle/>
          <a:p>
            <a:pPr lvl="0" algn="just">
              <a:spcBef>
                <a:spcPct val="20000"/>
              </a:spcBef>
            </a:pPr>
            <a:r>
              <a:rPr lang="ru-RU" sz="2000" dirty="0" smtClean="0">
                <a:solidFill>
                  <a:schemeClr val="tx2">
                    <a:lumMod val="50000"/>
                  </a:schemeClr>
                </a:solidFill>
                <a:latin typeface="Times New Roman"/>
                <a:ea typeface="+mn-ea"/>
                <a:cs typeface="+mn-cs"/>
              </a:rPr>
              <a:t/>
            </a:r>
            <a:br>
              <a:rPr lang="ru-RU" sz="2000" dirty="0" smtClean="0">
                <a:solidFill>
                  <a:schemeClr val="tx2">
                    <a:lumMod val="50000"/>
                  </a:schemeClr>
                </a:solidFill>
                <a:latin typeface="Times New Roman"/>
                <a:ea typeface="+mn-ea"/>
                <a:cs typeface="+mn-cs"/>
              </a:rPr>
            </a:br>
            <a:r>
              <a:rPr lang="ru-RU" sz="2000" dirty="0" smtClean="0">
                <a:solidFill>
                  <a:schemeClr val="tx2">
                    <a:lumMod val="50000"/>
                  </a:schemeClr>
                </a:solidFill>
                <a:latin typeface="Times New Roman"/>
                <a:ea typeface="+mn-ea"/>
                <a:cs typeface="+mn-cs"/>
              </a:rPr>
              <a:t>	Очень </a:t>
            </a:r>
            <a:r>
              <a:rPr lang="ru-RU" sz="2000" dirty="0">
                <a:solidFill>
                  <a:schemeClr val="tx2">
                    <a:lumMod val="50000"/>
                  </a:schemeClr>
                </a:solidFill>
                <a:latin typeface="Times New Roman"/>
                <a:ea typeface="+mn-ea"/>
                <a:cs typeface="+mn-cs"/>
              </a:rPr>
              <a:t>точно об учителе написал Симон Соловейчик: </a:t>
            </a:r>
            <a:r>
              <a:rPr lang="ru-RU" sz="2000" dirty="0" smtClean="0">
                <a:solidFill>
                  <a:schemeClr val="tx2">
                    <a:lumMod val="50000"/>
                  </a:schemeClr>
                </a:solidFill>
                <a:latin typeface="Times New Roman"/>
                <a:ea typeface="+mn-ea"/>
                <a:cs typeface="+mn-cs"/>
              </a:rPr>
              <a:t/>
            </a:r>
            <a:br>
              <a:rPr lang="ru-RU" sz="2000" dirty="0" smtClean="0">
                <a:solidFill>
                  <a:schemeClr val="tx2">
                    <a:lumMod val="50000"/>
                  </a:schemeClr>
                </a:solidFill>
                <a:latin typeface="Times New Roman"/>
                <a:ea typeface="+mn-ea"/>
                <a:cs typeface="+mn-cs"/>
              </a:rPr>
            </a:br>
            <a:r>
              <a:rPr lang="ru-RU" sz="2000" b="1" dirty="0" smtClean="0">
                <a:solidFill>
                  <a:schemeClr val="tx2">
                    <a:lumMod val="50000"/>
                  </a:schemeClr>
                </a:solidFill>
                <a:latin typeface="Times New Roman"/>
                <a:ea typeface="+mn-ea"/>
                <a:cs typeface="+mn-cs"/>
              </a:rPr>
              <a:t>"</a:t>
            </a:r>
            <a:r>
              <a:rPr lang="ru-RU" sz="2000" b="1" dirty="0">
                <a:solidFill>
                  <a:schemeClr val="tx2">
                    <a:lumMod val="50000"/>
                  </a:schemeClr>
                </a:solidFill>
                <a:latin typeface="Times New Roman"/>
                <a:ea typeface="+mn-ea"/>
                <a:cs typeface="+mn-cs"/>
              </a:rPr>
              <a:t>Он артист, но его слушатели и зрители не аплодируют ему. Он - скульптор, но его труда никто не видит. Он – врач, но его пациенты редко благодарят его за лечение и далеко не всегда хотят лечиться. Где же ему взять силы для каждодневного вдохновения? Только в самом себе, только в сознании величия своего дела". </a:t>
            </a:r>
            <a:r>
              <a:rPr lang="ru-RU" sz="2000" dirty="0">
                <a:solidFill>
                  <a:schemeClr val="tx2">
                    <a:lumMod val="50000"/>
                  </a:schemeClr>
                </a:solidFill>
                <a:latin typeface="Times New Roman"/>
                <a:ea typeface="+mn-ea"/>
                <a:cs typeface="+mn-cs"/>
              </a:rPr>
              <a:t/>
            </a:r>
            <a:br>
              <a:rPr lang="ru-RU" sz="2000" dirty="0">
                <a:solidFill>
                  <a:schemeClr val="tx2">
                    <a:lumMod val="50000"/>
                  </a:schemeClr>
                </a:solidFill>
                <a:latin typeface="Times New Roman"/>
                <a:ea typeface="+mn-ea"/>
                <a:cs typeface="+mn-cs"/>
              </a:rPr>
            </a:br>
            <a:r>
              <a:rPr lang="ru-RU" sz="2000" dirty="0">
                <a:solidFill>
                  <a:schemeClr val="tx2">
                    <a:lumMod val="50000"/>
                  </a:schemeClr>
                </a:solidFill>
                <a:latin typeface="Times New Roman"/>
                <a:ea typeface="+mn-ea"/>
                <a:cs typeface="+mn-cs"/>
              </a:rPr>
              <a:t>   </a:t>
            </a:r>
            <a:r>
              <a:rPr lang="ru-RU" sz="2000" dirty="0" smtClean="0">
                <a:solidFill>
                  <a:schemeClr val="tx2">
                    <a:lumMod val="50000"/>
                  </a:schemeClr>
                </a:solidFill>
                <a:latin typeface="Times New Roman"/>
                <a:ea typeface="+mn-ea"/>
                <a:cs typeface="+mn-cs"/>
              </a:rPr>
              <a:t>	 </a:t>
            </a:r>
            <a:r>
              <a:rPr lang="ru-RU" sz="2000" dirty="0">
                <a:solidFill>
                  <a:schemeClr val="tx2">
                    <a:lumMod val="50000"/>
                  </a:schemeClr>
                </a:solidFill>
                <a:latin typeface="Times New Roman"/>
                <a:ea typeface="+mn-ea"/>
                <a:cs typeface="+mn-cs"/>
              </a:rPr>
              <a:t>Эти слова как нельзя лучше характеризуют  Ирину Игоревну.</a:t>
            </a:r>
            <a:br>
              <a:rPr lang="ru-RU" sz="2000" dirty="0">
                <a:solidFill>
                  <a:schemeClr val="tx2">
                    <a:lumMod val="50000"/>
                  </a:schemeClr>
                </a:solidFill>
                <a:latin typeface="Times New Roman"/>
                <a:ea typeface="+mn-ea"/>
                <a:cs typeface="+mn-cs"/>
              </a:rPr>
            </a:br>
            <a:endParaRPr lang="ru-RU" dirty="0">
              <a:solidFill>
                <a:schemeClr val="tx2">
                  <a:lumMod val="50000"/>
                </a:schemeClr>
              </a:solidFill>
            </a:endParaRPr>
          </a:p>
        </p:txBody>
      </p:sp>
      <p:pic>
        <p:nvPicPr>
          <p:cNvPr id="4" name="Объект 3" descr="C:\Users\User\Desktop\поготовка к конкурсу\баринова фото\г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2924944"/>
            <a:ext cx="2448272" cy="2016224"/>
          </a:xfrm>
          <a:prstGeom prst="rect">
            <a:avLst/>
          </a:prstGeom>
          <a:noFill/>
          <a:ln>
            <a:noFill/>
          </a:ln>
        </p:spPr>
      </p:pic>
      <p:pic>
        <p:nvPicPr>
          <p:cNvPr id="5" name="Рисунок 4" descr="C:\Users\User\Desktop\поготовка к конкурсу\баринова фото\2 — копия.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924944"/>
            <a:ext cx="3024336" cy="2247721"/>
          </a:xfrm>
          <a:prstGeom prst="rect">
            <a:avLst/>
          </a:prstGeom>
          <a:noFill/>
          <a:ln>
            <a:noFill/>
          </a:ln>
        </p:spPr>
      </p:pic>
      <p:pic>
        <p:nvPicPr>
          <p:cNvPr id="6" name="Рисунок 5" descr="C:\Users\User\Desktop\поготовка к конкурсу\баринова фото\г1 — копия.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68509"/>
            <a:ext cx="2314599" cy="2808312"/>
          </a:xfrm>
          <a:prstGeom prst="rect">
            <a:avLst/>
          </a:prstGeom>
          <a:noFill/>
          <a:ln>
            <a:noFill/>
          </a:ln>
        </p:spPr>
      </p:pic>
      <p:sp>
        <p:nvSpPr>
          <p:cNvPr id="7" name="Прямоугольник 6"/>
          <p:cNvSpPr/>
          <p:nvPr/>
        </p:nvSpPr>
        <p:spPr>
          <a:xfrm>
            <a:off x="288032" y="5652058"/>
            <a:ext cx="4572000" cy="769441"/>
          </a:xfrm>
          <a:prstGeom prst="rect">
            <a:avLst/>
          </a:prstGeom>
          <a:solidFill>
            <a:schemeClr val="accent4">
              <a:lumMod val="40000"/>
              <a:lumOff val="60000"/>
            </a:schemeClr>
          </a:solidFill>
        </p:spPr>
        <p:txBody>
          <a:bodyPr>
            <a:spAutoFit/>
          </a:bodyPr>
          <a:lstStyle/>
          <a:p>
            <a:pPr lvl="0" algn="ctr">
              <a:spcBef>
                <a:spcPct val="20000"/>
              </a:spcBef>
            </a:pPr>
            <a:r>
              <a:rPr lang="ru-RU" sz="2000" b="1" dirty="0" smtClean="0">
                <a:solidFill>
                  <a:schemeClr val="tx2">
                    <a:lumMod val="50000"/>
                  </a:schemeClr>
                </a:solidFill>
                <a:latin typeface="Times New Roman"/>
              </a:rPr>
              <a:t>Награждена знаком </a:t>
            </a:r>
          </a:p>
          <a:p>
            <a:pPr lvl="0" algn="ctr">
              <a:spcBef>
                <a:spcPct val="20000"/>
              </a:spcBef>
            </a:pPr>
            <a:r>
              <a:rPr lang="ru-RU" sz="2000" b="1" dirty="0" smtClean="0">
                <a:solidFill>
                  <a:schemeClr val="tx2">
                    <a:lumMod val="50000"/>
                  </a:schemeClr>
                </a:solidFill>
                <a:latin typeface="Times New Roman"/>
              </a:rPr>
              <a:t>"Отличник </a:t>
            </a:r>
            <a:r>
              <a:rPr lang="ru-RU" sz="2000" b="1" dirty="0">
                <a:solidFill>
                  <a:schemeClr val="tx2">
                    <a:lumMod val="50000"/>
                  </a:schemeClr>
                </a:solidFill>
                <a:latin typeface="Times New Roman"/>
              </a:rPr>
              <a:t>народного просвещения".</a:t>
            </a:r>
          </a:p>
        </p:txBody>
      </p:sp>
    </p:spTree>
    <p:extLst>
      <p:ext uri="{BB962C8B-B14F-4D97-AF65-F5344CB8AC3E}">
        <p14:creationId xmlns:p14="http://schemas.microsoft.com/office/powerpoint/2010/main" val="3030778001"/>
      </p:ext>
    </p:extLst>
  </p:cSld>
  <p:clrMapOvr>
    <a:masterClrMapping/>
  </p:clrMapOvr>
  <mc:AlternateContent xmlns:mc="http://schemas.openxmlformats.org/markup-compatibility/2006" xmlns:p14="http://schemas.microsoft.com/office/powerpoint/2010/main">
    <mc:Choice Requires="p14">
      <p:transition spd="slow" p14:dur="2000" advTm="24139"/>
    </mc:Choice>
    <mc:Fallback xmlns="">
      <p:transition spd="slow" advTm="2413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634082"/>
          </a:xfrm>
        </p:spPr>
        <p:txBody>
          <a:bodyPr>
            <a:noAutofit/>
          </a:bodyPr>
          <a:lstStyle/>
          <a:p>
            <a:r>
              <a:rPr lang="ru-RU" sz="3600" b="1" dirty="0">
                <a:solidFill>
                  <a:schemeClr val="tx2">
                    <a:lumMod val="50000"/>
                  </a:schemeClr>
                </a:solidFill>
                <a:latin typeface="Times New Roman"/>
              </a:rPr>
              <a:t>Её призвание - Учитель</a:t>
            </a:r>
            <a:endParaRPr lang="ru-RU" sz="3600" dirty="0">
              <a:solidFill>
                <a:schemeClr val="tx2">
                  <a:lumMod val="50000"/>
                </a:schemeClr>
              </a:solidFill>
            </a:endParaRPr>
          </a:p>
        </p:txBody>
      </p:sp>
      <p:sp>
        <p:nvSpPr>
          <p:cNvPr id="4" name="Объект 5"/>
          <p:cNvSpPr>
            <a:spLocks noGrp="1"/>
          </p:cNvSpPr>
          <p:nvPr>
            <p:ph idx="1"/>
          </p:nvPr>
        </p:nvSpPr>
        <p:spPr>
          <a:xfrm>
            <a:off x="3275856" y="2276872"/>
            <a:ext cx="5760640" cy="3589859"/>
          </a:xfrm>
          <a:prstGeom prst="rect">
            <a:avLst/>
          </a:prstGeom>
          <a:solidFill>
            <a:schemeClr val="accent4">
              <a:lumMod val="40000"/>
              <a:lumOff val="60000"/>
            </a:schemeClr>
          </a:solidFill>
          <a:ln>
            <a:solidFill>
              <a:srgbClr val="C00000"/>
            </a:solidFill>
          </a:ln>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8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Свою </a:t>
            </a:r>
            <a:r>
              <a:rPr kumimoji="0" lang="ru-RU" sz="18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трудовую деятельность </a:t>
            </a:r>
            <a:r>
              <a:rPr kumimoji="0" lang="ru-RU" sz="18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в </a:t>
            </a:r>
            <a:r>
              <a:rPr kumimoji="0" lang="ru-RU" sz="18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школе </a:t>
            </a:r>
            <a:r>
              <a:rPr kumimoji="0" lang="ru-RU" sz="18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8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170 она начала в 1985 году, в должности воспитателя группы продленного дня, в 1989 году, переведена на должность учителя истории и обществознания. Вот так </a:t>
            </a:r>
            <a:r>
              <a:rPr kumimoji="0" lang="ru-RU" sz="18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8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на   протяжении 38 лет ведет за собой детей в удивительный мир исторического прошлого. </a:t>
            </a:r>
            <a:endParaRPr kumimoji="0" lang="ru-RU" sz="18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ru-RU" sz="2000" kern="0" dirty="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ru-RU" sz="2000" kern="0" dirty="0" smtClean="0">
              <a:solidFill>
                <a:schemeClr val="tx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000" b="0" i="0" u="none" strike="noStrike" kern="0" cap="none" spc="0" normalizeH="0" baseline="0" noProof="0" dirty="0" smtClean="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Главным </a:t>
            </a:r>
            <a:r>
              <a:rPr kumimoji="0" lang="ru-RU" sz="20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в своей работе считает </a:t>
            </a:r>
            <a:r>
              <a:rPr kumimoji="0" lang="ru-RU" sz="2000" b="1"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глубокие и прочные знания учащихся</a:t>
            </a:r>
            <a:r>
              <a:rPr kumimoji="0" lang="ru-RU" sz="2000" b="0"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2000" b="1" i="0" u="none" strike="noStrike" kern="0" cap="none" spc="0" normalizeH="0" baseline="0" noProof="0" dirty="0">
                <a:ln>
                  <a:noFill/>
                </a:ln>
                <a:solidFill>
                  <a:schemeClr val="tx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развитие интереса к учению и предмету, воспитание патриотизма и любви к Родине.</a:t>
            </a:r>
            <a:endParaRPr kumimoji="0" lang="ru-RU" sz="2000" b="1" i="0" u="none" strike="noStrike" kern="0" cap="none" spc="0" normalizeH="0" baseline="0" noProof="0" dirty="0">
              <a:ln>
                <a:noFill/>
              </a:ln>
              <a:solidFill>
                <a:schemeClr val="tx2">
                  <a:lumMod val="50000"/>
                </a:schemeClr>
              </a:solidFill>
              <a:effectLst/>
              <a:uLnTx/>
              <a:uFillTx/>
            </a:endParaRPr>
          </a:p>
        </p:txBody>
      </p:sp>
      <p:pic>
        <p:nvPicPr>
          <p:cNvPr id="5" name="Объект 6" descr="н ф"/>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76872"/>
            <a:ext cx="2808312" cy="3744417"/>
          </a:xfrm>
          <a:prstGeom prst="rect">
            <a:avLst/>
          </a:prstGeom>
          <a:noFill/>
          <a:ln>
            <a:noFill/>
          </a:ln>
        </p:spPr>
      </p:pic>
      <p:sp>
        <p:nvSpPr>
          <p:cNvPr id="6" name="Прямоугольник 5"/>
          <p:cNvSpPr/>
          <p:nvPr/>
        </p:nvSpPr>
        <p:spPr>
          <a:xfrm>
            <a:off x="3347864" y="1124744"/>
            <a:ext cx="5400600" cy="707886"/>
          </a:xfrm>
          <a:prstGeom prst="rect">
            <a:avLst/>
          </a:prstGeom>
          <a:solidFill>
            <a:schemeClr val="accent4">
              <a:lumMod val="60000"/>
              <a:lumOff val="40000"/>
            </a:schemeClr>
          </a:solidFill>
          <a:ln>
            <a:solidFill>
              <a:srgbClr val="C00000"/>
            </a:solidFill>
          </a:ln>
        </p:spPr>
        <p:txBody>
          <a:bodyPr wrap="square">
            <a:spAutoFit/>
          </a:bodyPr>
          <a:lstStyle/>
          <a:p>
            <a:pPr lvl="0" algn="ctr">
              <a:defRPr/>
            </a:pPr>
            <a:r>
              <a:rPr lang="ru-RU" sz="2000" b="1" kern="0" dirty="0">
                <a:solidFill>
                  <a:srgbClr val="575F6D">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Ерёмина Надежда Фёдоровна,</a:t>
            </a:r>
          </a:p>
          <a:p>
            <a:pPr lvl="0" algn="ctr">
              <a:defRPr/>
            </a:pPr>
            <a:r>
              <a:rPr lang="ru-RU" sz="2000" b="1" kern="0" dirty="0">
                <a:solidFill>
                  <a:srgbClr val="575F6D">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kern="0" dirty="0">
                <a:solidFill>
                  <a:srgbClr val="575F6D">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учитель    истории и обществознания. </a:t>
            </a:r>
          </a:p>
        </p:txBody>
      </p:sp>
    </p:spTree>
    <p:extLst>
      <p:ext uri="{BB962C8B-B14F-4D97-AF65-F5344CB8AC3E}">
        <p14:creationId xmlns:p14="http://schemas.microsoft.com/office/powerpoint/2010/main" val="1466539777"/>
      </p:ext>
    </p:extLst>
  </p:cSld>
  <p:clrMapOvr>
    <a:masterClrMapping/>
  </p:clrMapOvr>
  <mc:AlternateContent xmlns:mc="http://schemas.openxmlformats.org/markup-compatibility/2006" xmlns:p14="http://schemas.microsoft.com/office/powerpoint/2010/main">
    <mc:Choice Requires="p14">
      <p:transition spd="slow" p14:dur="2000" advTm="20902"/>
    </mc:Choice>
    <mc:Fallback xmlns="">
      <p:transition spd="slow" advTm="2090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процесс 6"/>
          <p:cNvSpPr/>
          <p:nvPr/>
        </p:nvSpPr>
        <p:spPr>
          <a:xfrm>
            <a:off x="395536" y="2806195"/>
            <a:ext cx="2736304" cy="3744416"/>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idx="1"/>
          </p:nvPr>
        </p:nvSpPr>
        <p:spPr>
          <a:xfrm>
            <a:off x="3320309" y="4319655"/>
            <a:ext cx="5688632" cy="1944215"/>
          </a:xfrm>
          <a:prstGeom prst="rect">
            <a:avLst/>
          </a:prstGeom>
          <a:solidFill>
            <a:schemeClr val="accent4">
              <a:lumMod val="40000"/>
              <a:lumOff val="60000"/>
            </a:schemeClr>
          </a:solidFill>
          <a:ln>
            <a:solidFill>
              <a:srgbClr val="C00000"/>
            </a:solidFill>
          </a:ln>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 </a:t>
            </a:r>
            <a:r>
              <a:rPr kumimoji="0" lang="ru-RU" sz="16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      </a:t>
            </a:r>
            <a:endPar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         Под </a:t>
            </a:r>
            <a:r>
              <a:rPr kumimoji="0" lang="ru-RU" sz="2000" b="1"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ее руководством в школе был создан и паспортизирован </a:t>
            </a:r>
            <a:endPar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музей </a:t>
            </a:r>
            <a:r>
              <a:rPr kumimoji="0" lang="ru-RU" sz="28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Боевой славы</a:t>
            </a:r>
            <a:r>
              <a:rPr kumimoji="0" lang="ru-RU" sz="2000" b="1"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 посвящённый истории Великой Отечественной </a:t>
            </a:r>
            <a:r>
              <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войны. </a:t>
            </a:r>
            <a:endParaRPr kumimoji="0" lang="ru-RU" sz="2000" b="1"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endParaRPr>
          </a:p>
        </p:txBody>
      </p:sp>
      <p:sp>
        <p:nvSpPr>
          <p:cNvPr id="5" name="Прямоугольник 4"/>
          <p:cNvSpPr/>
          <p:nvPr/>
        </p:nvSpPr>
        <p:spPr>
          <a:xfrm>
            <a:off x="3995936" y="312699"/>
            <a:ext cx="4572000" cy="1015663"/>
          </a:xfrm>
          <a:prstGeom prst="rect">
            <a:avLst/>
          </a:prstGeom>
          <a:solidFill>
            <a:schemeClr val="accent4">
              <a:lumMod val="20000"/>
              <a:lumOff val="80000"/>
            </a:schemeClr>
          </a:solidFill>
          <a:ln>
            <a:solidFill>
              <a:srgbClr val="C00000"/>
            </a:solidFill>
          </a:ln>
        </p:spPr>
        <p:txBody>
          <a:bodyPr>
            <a:spAutoFit/>
          </a:bodyPr>
          <a:lstStyle/>
          <a:p>
            <a:r>
              <a:rPr lang="ru-RU" sz="2000" b="1" kern="0" dirty="0">
                <a:solidFill>
                  <a:srgbClr val="575F6D">
                    <a:lumMod val="50000"/>
                  </a:srgbClr>
                </a:solidFill>
                <a:latin typeface="Times New Roman" pitchFamily="18" charset="0"/>
                <a:cs typeface="Times New Roman" pitchFamily="18" charset="0"/>
              </a:rPr>
              <a:t>Это творчески работающий педагог, умелый организатор детского коллектива. </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194" y="3091123"/>
            <a:ext cx="2134196" cy="3174560"/>
          </a:xfrm>
          <a:prstGeom prst="rect">
            <a:avLst/>
          </a:prstGeom>
        </p:spPr>
      </p:pic>
      <p:sp>
        <p:nvSpPr>
          <p:cNvPr id="8" name="Блок-схема: процесс 7"/>
          <p:cNvSpPr/>
          <p:nvPr/>
        </p:nvSpPr>
        <p:spPr>
          <a:xfrm>
            <a:off x="703843" y="307406"/>
            <a:ext cx="2932053" cy="2404119"/>
          </a:xfrm>
          <a:prstGeom prst="flowChart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86" y="646438"/>
            <a:ext cx="2234165" cy="1726054"/>
          </a:xfrm>
          <a:prstGeom prst="rect">
            <a:avLst/>
          </a:prstGeom>
        </p:spPr>
      </p:pic>
      <p:sp>
        <p:nvSpPr>
          <p:cNvPr id="10" name="Объект 2"/>
          <p:cNvSpPr txBox="1">
            <a:spLocks/>
          </p:cNvSpPr>
          <p:nvPr/>
        </p:nvSpPr>
        <p:spPr>
          <a:xfrm>
            <a:off x="3995936" y="1654066"/>
            <a:ext cx="4574201" cy="2495013"/>
          </a:xfrm>
          <a:prstGeom prst="rect">
            <a:avLst/>
          </a:prstGeom>
          <a:solidFill>
            <a:schemeClr val="accent4">
              <a:lumMod val="20000"/>
              <a:lumOff val="80000"/>
            </a:schemeClr>
          </a:solidFill>
          <a:ln>
            <a:solidFill>
              <a:srgbClr val="C00000"/>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900" b="0" i="0" u="none" strike="noStrike" kern="1200" cap="none" spc="0" normalizeH="0" baseline="0" noProof="0" dirty="0" smtClean="0">
                <a:ln>
                  <a:noFill/>
                </a:ln>
                <a:solidFill>
                  <a:sysClr val="windowText" lastClr="000000"/>
                </a:solidFill>
                <a:effectLst/>
                <a:uLnTx/>
                <a:uFillTx/>
                <a:latin typeface="Times New Roman"/>
                <a:ea typeface="+mn-ea"/>
                <a:cs typeface="+mn-cs"/>
              </a:rPr>
              <a:t>        </a:t>
            </a:r>
            <a:r>
              <a:rPr kumimoji="0" lang="ru-RU" sz="29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Надежда Федоровна – создатель и бессменный руководитель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900" b="1" i="0" u="none" strike="noStrike" kern="1200" cap="none" spc="0" normalizeH="0" baseline="0" noProof="0" dirty="0" smtClean="0">
                <a:ln>
                  <a:noFill/>
                </a:ln>
                <a:solidFill>
                  <a:srgbClr val="C00000"/>
                </a:solidFill>
                <a:effectLst/>
                <a:uLnTx/>
                <a:uFillTx/>
                <a:latin typeface="Times New Roman"/>
                <a:ea typeface="+mn-ea"/>
                <a:cs typeface="+mn-cs"/>
              </a:rPr>
              <a:t>«Методического центра безопасности детей по профилактике детского дорожного травматизма».</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9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       Награждена грамотами всех уровней: районного, городского, областного и министерского.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smtClean="0">
              <a:ln>
                <a:noFill/>
              </a:ln>
              <a:solidFill>
                <a:schemeClr val="tx2">
                  <a:lumMod val="50000"/>
                </a:schemeClr>
              </a:solidFill>
              <a:effectLst/>
              <a:uLnTx/>
              <a:uFillTx/>
              <a:latin typeface="Times New Roman"/>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 </a:t>
            </a:r>
            <a:r>
              <a:rPr kumimoji="0" lang="ru-RU" sz="32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smtClean="0">
              <a:ln>
                <a:noFill/>
              </a:ln>
              <a:solidFill>
                <a:sysClr val="windowText" lastClr="000000"/>
              </a:solidFill>
              <a:effectLst/>
              <a:uLnTx/>
              <a:uFillTx/>
              <a:latin typeface="Times New Roman"/>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4009" y="365397"/>
            <a:ext cx="3214433" cy="2813804"/>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5462" y="1845154"/>
            <a:ext cx="4878872" cy="4231209"/>
          </a:xfrm>
          <a:prstGeom prst="rect">
            <a:avLst/>
          </a:prstGeom>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2736" y="174839"/>
            <a:ext cx="3289475" cy="2575909"/>
          </a:xfrm>
          <a:prstGeom prst="rect">
            <a:avLst/>
          </a:prstGeom>
        </p:spPr>
      </p:pic>
      <p:pic>
        <p:nvPicPr>
          <p:cNvPr id="14" name="Рисунок 13" descr="P107010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4087" y="4385507"/>
            <a:ext cx="2224355" cy="1416594"/>
          </a:xfrm>
          <a:prstGeom prst="rect">
            <a:avLst/>
          </a:prstGeom>
          <a:noFill/>
          <a:ln>
            <a:noFill/>
          </a:ln>
        </p:spPr>
      </p:pic>
    </p:spTree>
    <p:extLst>
      <p:ext uri="{BB962C8B-B14F-4D97-AF65-F5344CB8AC3E}">
        <p14:creationId xmlns:p14="http://schemas.microsoft.com/office/powerpoint/2010/main" val="1309851652"/>
      </p:ext>
    </p:extLst>
  </p:cSld>
  <p:clrMapOvr>
    <a:masterClrMapping/>
  </p:clrMapOvr>
  <mc:AlternateContent xmlns:mc="http://schemas.openxmlformats.org/markup-compatibility/2006" xmlns:p14="http://schemas.microsoft.com/office/powerpoint/2010/main">
    <mc:Choice Requires="p14">
      <p:transition spd="slow" p14:dur="2000" advTm="24617"/>
    </mc:Choice>
    <mc:Fallback xmlns="">
      <p:transition spd="slow" advTm="24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250"/>
                                        <p:tgtEl>
                                          <p:spTgt spid="6"/>
                                        </p:tgtEl>
                                      </p:cBhvr>
                                    </p:animEffect>
                                  </p:childTnLst>
                                </p:cTn>
                              </p:par>
                            </p:childTnLst>
                          </p:cTn>
                        </p:par>
                        <p:par>
                          <p:cTn id="8" fill="hold">
                            <p:stCondLst>
                              <p:cond delay="325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6250"/>
                            </p:stCondLst>
                            <p:childTnLst>
                              <p:par>
                                <p:cTn id="13" presetID="10" presetClass="entr" presetSubtype="0" fill="hold" nodeType="afterEffect">
                                  <p:stCondLst>
                                    <p:cond delay="1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250"/>
                                        <p:tgtEl>
                                          <p:spTgt spid="11"/>
                                        </p:tgtEl>
                                      </p:cBhvr>
                                    </p:animEffect>
                                  </p:childTnLst>
                                </p:cTn>
                              </p:par>
                            </p:childTnLst>
                          </p:cTn>
                        </p:par>
                        <p:par>
                          <p:cTn id="16" fill="hold">
                            <p:stCondLst>
                              <p:cond delay="9750"/>
                            </p:stCondLst>
                            <p:childTnLst>
                              <p:par>
                                <p:cTn id="17" presetID="10" presetClass="entr" presetSubtype="0" fill="hold" nodeType="afterEffect">
                                  <p:stCondLst>
                                    <p:cond delay="12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0"/>
                                        <p:tgtEl>
                                          <p:spTgt spid="12"/>
                                        </p:tgtEl>
                                      </p:cBhvr>
                                    </p:animEffect>
                                  </p:childTnLst>
                                </p:cTn>
                              </p:par>
                            </p:childTnLst>
                          </p:cTn>
                        </p:par>
                        <p:par>
                          <p:cTn id="20" fill="hold">
                            <p:stCondLst>
                              <p:cond delay="13500"/>
                            </p:stCondLst>
                            <p:childTnLst>
                              <p:par>
                                <p:cTn id="21" presetID="10" presetClass="entr" presetSubtype="0" fill="hold" nodeType="after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750"/>
                                        <p:tgtEl>
                                          <p:spTgt spid="13"/>
                                        </p:tgtEl>
                                      </p:cBhvr>
                                    </p:animEffect>
                                  </p:childTnLst>
                                </p:cTn>
                              </p:par>
                            </p:childTnLst>
                          </p:cTn>
                        </p:par>
                        <p:par>
                          <p:cTn id="24" fill="hold">
                            <p:stCondLst>
                              <p:cond delay="17500"/>
                            </p:stCondLst>
                            <p:childTnLst>
                              <p:par>
                                <p:cTn id="25" presetID="10" presetClass="entr" presetSubtype="0" fill="hold" nodeType="after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43608" y="188640"/>
            <a:ext cx="7715200" cy="864096"/>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chemeClr val="tx2">
                    <a:lumMod val="50000"/>
                  </a:schemeClr>
                </a:solidFill>
                <a:effectLst/>
                <a:uLnTx/>
                <a:uFillTx/>
                <a:latin typeface="Times New Roman"/>
              </a:rPr>
              <a:t>Путь в профессию Учитель</a:t>
            </a:r>
            <a:endParaRPr kumimoji="0" lang="ru-RU" sz="3600" b="1" i="0" u="none" strike="noStrike" kern="0" cap="none" spc="0" normalizeH="0" baseline="0" noProof="0" dirty="0">
              <a:ln>
                <a:noFill/>
              </a:ln>
              <a:solidFill>
                <a:schemeClr val="tx2">
                  <a:lumMod val="50000"/>
                </a:schemeClr>
              </a:solidFill>
              <a:effectLst/>
              <a:uLnTx/>
              <a:uFillTx/>
              <a:latin typeface="Times New Roman"/>
            </a:endParaRPr>
          </a:p>
        </p:txBody>
      </p:sp>
      <p:pic>
        <p:nvPicPr>
          <p:cNvPr id="5" name="Объект 4" descr="C:\Users\User\Downloads\-5215317292647303458_12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916832"/>
            <a:ext cx="2173564" cy="2880320"/>
          </a:xfrm>
          <a:prstGeom prst="rect">
            <a:avLst/>
          </a:prstGeom>
          <a:noFill/>
          <a:ln>
            <a:noFill/>
          </a:ln>
        </p:spPr>
      </p:pic>
      <p:sp>
        <p:nvSpPr>
          <p:cNvPr id="7" name="Прямоугольник 6"/>
          <p:cNvSpPr/>
          <p:nvPr/>
        </p:nvSpPr>
        <p:spPr>
          <a:xfrm>
            <a:off x="827584" y="2060848"/>
            <a:ext cx="5508104" cy="3785652"/>
          </a:xfrm>
          <a:prstGeom prst="rect">
            <a:avLst/>
          </a:prstGeom>
          <a:solidFill>
            <a:schemeClr val="accent4">
              <a:lumMod val="20000"/>
              <a:lumOff val="80000"/>
            </a:schemeClr>
          </a:solidFill>
        </p:spPr>
        <p:txBody>
          <a:bodyPr wrap="square">
            <a:spAutoFit/>
          </a:bodyPr>
          <a:lstStyle/>
          <a:p>
            <a:pPr algn="just"/>
            <a:r>
              <a:rPr lang="ru-RU" dirty="0">
                <a:solidFill>
                  <a:schemeClr val="tx2">
                    <a:lumMod val="50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	</a:t>
            </a:r>
            <a:r>
              <a:rPr lang="ru-RU" sz="2000" dirty="0" smtClean="0">
                <a:solidFill>
                  <a:schemeClr val="tx2">
                    <a:lumMod val="50000"/>
                  </a:schemeClr>
                </a:solidFill>
                <a:latin typeface="Times New Roman" pitchFamily="18" charset="0"/>
                <a:cs typeface="Times New Roman" pitchFamily="18" charset="0"/>
              </a:rPr>
              <a:t>К </a:t>
            </a:r>
            <a:r>
              <a:rPr lang="ru-RU" sz="2000" dirty="0">
                <a:solidFill>
                  <a:schemeClr val="tx2">
                    <a:lumMod val="50000"/>
                  </a:schemeClr>
                </a:solidFill>
                <a:latin typeface="Times New Roman" pitchFamily="18" charset="0"/>
                <a:cs typeface="Times New Roman" pitchFamily="18" charset="0"/>
              </a:rPr>
              <a:t>учительству люди приходят разными путями. Но тот, кто выбрал эту трудную дорогу, уже не мыслит себя в другой профессии. </a:t>
            </a:r>
          </a:p>
          <a:p>
            <a:pPr algn="just"/>
            <a:r>
              <a:rPr lang="ru-RU" sz="2000" dirty="0">
                <a:solidFill>
                  <a:schemeClr val="tx2">
                    <a:lumMod val="50000"/>
                  </a:schemeClr>
                </a:solidFill>
                <a:latin typeface="Times New Roman" pitchFamily="18" charset="0"/>
                <a:cs typeface="Times New Roman" pitchFamily="18" charset="0"/>
              </a:rPr>
              <a:t>     </a:t>
            </a:r>
            <a:r>
              <a:rPr lang="ru-RU" sz="2000" dirty="0" smtClean="0">
                <a:solidFill>
                  <a:schemeClr val="tx2">
                    <a:lumMod val="50000"/>
                  </a:schemeClr>
                </a:solidFill>
                <a:latin typeface="Times New Roman" pitchFamily="18" charset="0"/>
                <a:cs typeface="Times New Roman" pitchFamily="18" charset="0"/>
              </a:rPr>
              <a:t>	Надежда </a:t>
            </a:r>
            <a:r>
              <a:rPr lang="ru-RU" sz="2000" dirty="0">
                <a:solidFill>
                  <a:schemeClr val="tx2">
                    <a:lumMod val="50000"/>
                  </a:schemeClr>
                </a:solidFill>
                <a:latin typeface="Times New Roman" pitchFamily="18" charset="0"/>
                <a:cs typeface="Times New Roman" pitchFamily="18" charset="0"/>
              </a:rPr>
              <a:t>Леонидовна окончила ГПИ им. А. А. Жданова , 10 лет работала инженером, но в конце 80-х судьба привела ее в школу № 170. </a:t>
            </a:r>
            <a:r>
              <a:rPr lang="ru-RU" sz="2000" dirty="0" smtClean="0">
                <a:solidFill>
                  <a:schemeClr val="tx2">
                    <a:lumMod val="50000"/>
                  </a:schemeClr>
                </a:solidFill>
                <a:latin typeface="Times New Roman" pitchFamily="18" charset="0"/>
                <a:cs typeface="Times New Roman" pitchFamily="18" charset="0"/>
              </a:rPr>
              <a:t>	Так  </a:t>
            </a:r>
            <a:r>
              <a:rPr lang="ru-RU" sz="2000" dirty="0">
                <a:solidFill>
                  <a:schemeClr val="tx2">
                    <a:lumMod val="50000"/>
                  </a:schemeClr>
                </a:solidFill>
                <a:latin typeface="Times New Roman" pitchFamily="18" charset="0"/>
                <a:cs typeface="Times New Roman" pitchFamily="18" charset="0"/>
              </a:rPr>
              <a:t>Надежда Леонидовна начала свой педагогический путь учителя: черчения,  изобразительного искусства и мировой художественной   культуры. Техническое образование помогло   ей преподавать физику и математику. </a:t>
            </a:r>
          </a:p>
        </p:txBody>
      </p:sp>
    </p:spTree>
    <p:extLst>
      <p:ext uri="{BB962C8B-B14F-4D97-AF65-F5344CB8AC3E}">
        <p14:creationId xmlns:p14="http://schemas.microsoft.com/office/powerpoint/2010/main" val="1756942024"/>
      </p:ext>
    </p:extLst>
  </p:cSld>
  <p:clrMapOvr>
    <a:masterClrMapping/>
  </p:clrMapOvr>
  <mc:AlternateContent xmlns:mc="http://schemas.openxmlformats.org/markup-compatibility/2006" xmlns:p14="http://schemas.microsoft.com/office/powerpoint/2010/main">
    <mc:Choice Requires="p14">
      <p:transition spd="slow" p14:dur="2000" advTm="18501"/>
    </mc:Choice>
    <mc:Fallback xmlns="">
      <p:transition spd="slow" advTm="1850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роцесс 5"/>
          <p:cNvSpPr/>
          <p:nvPr/>
        </p:nvSpPr>
        <p:spPr>
          <a:xfrm>
            <a:off x="27709" y="2183517"/>
            <a:ext cx="3203848" cy="2772308"/>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solidFill>
            <a:schemeClr val="accent4">
              <a:lumMod val="40000"/>
              <a:lumOff val="60000"/>
            </a:schemeClr>
          </a:solidFill>
        </p:spPr>
        <p:txBody>
          <a:bodyPr/>
          <a:lstStyle/>
          <a:p>
            <a:r>
              <a:rPr lang="ru-RU" sz="1600" kern="0" dirty="0">
                <a:solidFill>
                  <a:sysClr val="windowText" lastClr="000000"/>
                </a:solidFill>
                <a:ea typeface="+mn-ea"/>
                <a:cs typeface="+mn-cs"/>
              </a:rPr>
              <a:t> </a:t>
            </a:r>
            <a:r>
              <a:rPr lang="ru-RU" sz="2000" kern="0" dirty="0">
                <a:solidFill>
                  <a:srgbClr val="FFF39D">
                    <a:lumMod val="10000"/>
                  </a:srgbClr>
                </a:solidFill>
                <a:latin typeface="Times New Roman" pitchFamily="18" charset="0"/>
                <a:ea typeface="+mn-ea"/>
                <a:cs typeface="Times New Roman" pitchFamily="18" charset="0"/>
              </a:rPr>
              <a:t>Надежда Леонидовна Плотникова-  </a:t>
            </a:r>
            <a:r>
              <a:rPr lang="ru-RU" sz="2000" b="1" kern="0" dirty="0">
                <a:solidFill>
                  <a:srgbClr val="FFF39D">
                    <a:lumMod val="10000"/>
                  </a:srgbClr>
                </a:solidFill>
                <a:latin typeface="Times New Roman" pitchFamily="18" charset="0"/>
                <a:ea typeface="+mn-ea"/>
                <a:cs typeface="Times New Roman" pitchFamily="18" charset="0"/>
              </a:rPr>
              <a:t>сильный и одаренный учитель</a:t>
            </a:r>
            <a:r>
              <a:rPr lang="ru-RU" sz="2000" kern="0" dirty="0">
                <a:solidFill>
                  <a:srgbClr val="FFF39D">
                    <a:lumMod val="10000"/>
                  </a:srgbClr>
                </a:solidFill>
                <a:latin typeface="Times New Roman" pitchFamily="18" charset="0"/>
                <a:ea typeface="+mn-ea"/>
                <a:cs typeface="Times New Roman" pitchFamily="18" charset="0"/>
              </a:rPr>
              <a:t>, заинтересованный </a:t>
            </a:r>
            <a:r>
              <a:rPr lang="ru-RU" sz="2000" b="1" kern="0" dirty="0">
                <a:solidFill>
                  <a:srgbClr val="FFF39D">
                    <a:lumMod val="10000"/>
                  </a:srgbClr>
                </a:solidFill>
                <a:latin typeface="Times New Roman" pitchFamily="18" charset="0"/>
                <a:ea typeface="+mn-ea"/>
                <a:cs typeface="Times New Roman" pitchFamily="18" charset="0"/>
              </a:rPr>
              <a:t>в успехах своих учеников</a:t>
            </a:r>
            <a:r>
              <a:rPr lang="ru-RU" sz="2000" kern="0" dirty="0">
                <a:solidFill>
                  <a:srgbClr val="FFF39D">
                    <a:lumMod val="10000"/>
                  </a:srgbClr>
                </a:solidFill>
                <a:latin typeface="Times New Roman" pitchFamily="18" charset="0"/>
                <a:ea typeface="+mn-ea"/>
                <a:cs typeface="Times New Roman" pitchFamily="18" charset="0"/>
              </a:rPr>
              <a:t>, талантливый и творческий человек. </a:t>
            </a:r>
            <a:endParaRPr lang="ru-RU" dirty="0"/>
          </a:p>
        </p:txBody>
      </p:sp>
      <p:sp>
        <p:nvSpPr>
          <p:cNvPr id="4" name="Объект 2"/>
          <p:cNvSpPr>
            <a:spLocks noGrp="1"/>
          </p:cNvSpPr>
          <p:nvPr>
            <p:ph idx="1"/>
          </p:nvPr>
        </p:nvSpPr>
        <p:spPr>
          <a:xfrm>
            <a:off x="3275856" y="1916832"/>
            <a:ext cx="5688632" cy="4525963"/>
          </a:xfrm>
          <a:prstGeom prst="rect">
            <a:avLst/>
          </a:prstGeom>
          <a:ln w="38100">
            <a:solidFill>
              <a:schemeClr val="tx1"/>
            </a:solidFill>
          </a:ln>
        </p:spPr>
        <p:txBody>
          <a:bodyPr>
            <a:normAutofit fontScale="25000" lnSpcReduction="20000"/>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В </a:t>
            </a: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2007 году команда школы №170 под </a:t>
            </a: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её руководством участвовала </a:t>
            </a: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в городском конкурсе проектов "Дворец молодежи". За участие в этом конкурсе команда школы была награждена Дипломом, а школа награждена </a:t>
            </a:r>
            <a:r>
              <a:rPr kumimoji="0" lang="ru-RU" sz="8000" b="1"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персональным грантом Бориса Ефимовича Немцова за реализацию школьных проектов в 2007 г</a:t>
            </a: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a:t>
            </a:r>
            <a:endPar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       Жизненная активность, неравнодушие к людям и их проблемам   позволили ей более 20   лет быть бессменным </a:t>
            </a:r>
            <a:r>
              <a:rPr kumimoji="0" lang="ru-RU" sz="8000" b="1"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председателем профсоюзного комитета школы.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       </a:t>
            </a: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Надежда </a:t>
            </a: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Леонидовна </a:t>
            </a: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дарит </a:t>
            </a: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ученикам свет знаний, </a:t>
            </a:r>
            <a:r>
              <a:rPr kumimoji="0" lang="ru-RU" sz="8000" b="0" i="0" u="none" strike="noStrike" kern="0" cap="none" spc="0" normalizeH="0" baseline="0" noProof="0" dirty="0" smtClean="0">
                <a:ln>
                  <a:noFill/>
                </a:ln>
                <a:solidFill>
                  <a:schemeClr val="bg2">
                    <a:lumMod val="10000"/>
                  </a:schemeClr>
                </a:solidFill>
                <a:effectLst/>
                <a:uLnTx/>
                <a:uFillTx/>
                <a:latin typeface="Times New Roman" pitchFamily="18" charset="0"/>
                <a:cs typeface="Times New Roman" pitchFamily="18" charset="0"/>
              </a:rPr>
              <a:t>пробуждает </a:t>
            </a:r>
            <a:r>
              <a:rPr kumimoji="0" lang="ru-RU" sz="8000" b="0"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любовь к прекрасному, </a:t>
            </a:r>
            <a:r>
              <a:rPr kumimoji="0" lang="ru-RU" sz="8000" b="1" i="0" u="none" strike="noStrike" kern="0" cap="none" spc="0" normalizeH="0" baseline="0" noProof="0" dirty="0">
                <a:ln>
                  <a:noFill/>
                </a:ln>
                <a:solidFill>
                  <a:schemeClr val="bg2">
                    <a:lumMod val="10000"/>
                  </a:schemeClr>
                </a:solidFill>
                <a:effectLst/>
                <a:uLnTx/>
                <a:uFillTx/>
                <a:latin typeface="Times New Roman" pitchFamily="18" charset="0"/>
                <a:cs typeface="Times New Roman" pitchFamily="18" charset="0"/>
              </a:rPr>
              <a:t>учит детей самостоятельно мыслить, творить, постоянно пробовать новое.</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8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8000" b="0" i="0" u="none" strike="noStrike" kern="0" cap="none" spc="0" normalizeH="0" baseline="0" noProof="0" dirty="0">
              <a:ln>
                <a:noFill/>
              </a:ln>
              <a:solidFill>
                <a:sysClr val="windowText" lastClr="000000"/>
              </a:solidFill>
              <a:effectLst/>
              <a:uLnTx/>
              <a:uFillTx/>
            </a:endParaRPr>
          </a:p>
        </p:txBody>
      </p:sp>
      <p:pic>
        <p:nvPicPr>
          <p:cNvPr id="5" name="Объект 4" descr="C:\Users\User\Desktop\IMG-20230620-WA0000.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420888"/>
            <a:ext cx="2713353" cy="2400494"/>
          </a:xfrm>
          <a:prstGeom prst="rect">
            <a:avLst/>
          </a:prstGeom>
          <a:noFill/>
          <a:ln>
            <a:noFill/>
          </a:ln>
        </p:spPr>
      </p:pic>
    </p:spTree>
    <p:extLst>
      <p:ext uri="{BB962C8B-B14F-4D97-AF65-F5344CB8AC3E}">
        <p14:creationId xmlns:p14="http://schemas.microsoft.com/office/powerpoint/2010/main" val="469058331"/>
      </p:ext>
    </p:extLst>
  </p:cSld>
  <p:clrMapOvr>
    <a:masterClrMapping/>
  </p:clrMapOvr>
  <mc:AlternateContent xmlns:mc="http://schemas.openxmlformats.org/markup-compatibility/2006" xmlns:p14="http://schemas.microsoft.com/office/powerpoint/2010/main">
    <mc:Choice Requires="p14">
      <p:transition spd="slow" p14:dur="2000" advTm="28291"/>
    </mc:Choice>
    <mc:Fallback xmlns="">
      <p:transition spd="slow" advTm="2829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496944" cy="792088"/>
          </a:xfrm>
        </p:spPr>
        <p:txBody>
          <a:bodyPr>
            <a:noAutofit/>
          </a:bodyPr>
          <a:lstStyle/>
          <a:p>
            <a:pPr marL="342900" lvl="0" indent="-342900">
              <a:spcBef>
                <a:spcPct val="20000"/>
              </a:spcBef>
            </a:pPr>
            <a:r>
              <a:rPr lang="ru-RU" sz="3600" b="1" dirty="0">
                <a:solidFill>
                  <a:schemeClr val="bg2">
                    <a:lumMod val="10000"/>
                  </a:schemeClr>
                </a:solidFill>
                <a:latin typeface="Times New Roman"/>
                <a:ea typeface="+mn-ea"/>
                <a:cs typeface="+mn-cs"/>
              </a:rPr>
              <a:t>Преданность делу – черта семейная</a:t>
            </a:r>
            <a:r>
              <a:rPr lang="ru-RU" sz="2800" b="1" dirty="0">
                <a:solidFill>
                  <a:schemeClr val="bg2">
                    <a:lumMod val="10000"/>
                  </a:schemeClr>
                </a:solidFill>
                <a:ea typeface="+mn-ea"/>
                <a:cs typeface="+mn-cs"/>
              </a:rPr>
              <a:t/>
            </a:r>
            <a:br>
              <a:rPr lang="ru-RU" sz="2800" b="1" dirty="0">
                <a:solidFill>
                  <a:schemeClr val="bg2">
                    <a:lumMod val="10000"/>
                  </a:schemeClr>
                </a:solidFill>
                <a:ea typeface="+mn-ea"/>
                <a:cs typeface="+mn-cs"/>
              </a:rPr>
            </a:br>
            <a:endParaRPr lang="ru-RU" sz="3600" b="1" dirty="0">
              <a:solidFill>
                <a:schemeClr val="bg2">
                  <a:lumMod val="10000"/>
                </a:schemeClr>
              </a:solidFill>
            </a:endParaRPr>
          </a:p>
        </p:txBody>
      </p:sp>
      <p:pic>
        <p:nvPicPr>
          <p:cNvPr id="4" name="Объект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2060848"/>
            <a:ext cx="2376264" cy="3528392"/>
          </a:xfrm>
          <a:prstGeom prst="rect">
            <a:avLst/>
          </a:prstGeom>
        </p:spPr>
      </p:pic>
      <p:sp>
        <p:nvSpPr>
          <p:cNvPr id="5" name="Объект 2"/>
          <p:cNvSpPr txBox="1">
            <a:spLocks/>
          </p:cNvSpPr>
          <p:nvPr/>
        </p:nvSpPr>
        <p:spPr>
          <a:xfrm>
            <a:off x="3347864" y="1600200"/>
            <a:ext cx="5544616"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  </a:t>
            </a:r>
            <a:r>
              <a:rPr kumimoji="0" lang="ru-RU" sz="2000" b="0" i="0" u="none" strike="noStrike" kern="1200" cap="none" spc="0" normalizeH="0" baseline="0" noProof="0" dirty="0" smtClean="0">
                <a:ln>
                  <a:noFill/>
                </a:ln>
                <a:solidFill>
                  <a:srgbClr val="C00000"/>
                </a:solidFill>
                <a:effectLst/>
                <a:uLnTx/>
                <a:uFillTx/>
                <a:latin typeface="Times New Roman"/>
                <a:ea typeface="+mn-ea"/>
                <a:cs typeface="+mn-cs"/>
              </a:rPr>
              <a:t>	</a:t>
            </a:r>
            <a:r>
              <a:rPr kumimoji="0" lang="ru-RU" sz="2000" b="1" i="0" u="none" strike="noStrike" kern="1200" cap="none" spc="0" normalizeH="0" baseline="0" noProof="0" dirty="0" smtClean="0">
                <a:ln>
                  <a:noFill/>
                </a:ln>
                <a:solidFill>
                  <a:srgbClr val="C00000"/>
                </a:solidFill>
                <a:effectLst/>
                <a:uLnTx/>
                <a:uFillTx/>
                <a:latin typeface="Times New Roman"/>
                <a:ea typeface="+mn-ea"/>
                <a:cs typeface="+mn-cs"/>
              </a:rPr>
              <a:t> Есть семьи</a:t>
            </a: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 в которых одна профессия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 передается из поколения в поколение. И это                  уже больше, чем наследие, это не просто работа, </a:t>
            </a:r>
            <a:r>
              <a:rPr kumimoji="0" lang="ru-RU" sz="2000" b="1" i="0" u="none" strike="noStrike" kern="1200" cap="none" spc="0" normalizeH="0" baseline="0" noProof="0" dirty="0" smtClean="0">
                <a:ln>
                  <a:noFill/>
                </a:ln>
                <a:solidFill>
                  <a:srgbClr val="C00000"/>
                </a:solidFill>
                <a:effectLst/>
                <a:uLnTx/>
                <a:uFillTx/>
                <a:latin typeface="Times New Roman"/>
                <a:ea typeface="+mn-ea"/>
                <a:cs typeface="+mn-cs"/>
              </a:rPr>
              <a:t>это – призвание! </a:t>
            </a: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Гусева Галина Александровна пришла в профессию учитель осознанно. Её дедушка, </a:t>
            </a:r>
            <a:r>
              <a:rPr kumimoji="0" lang="ru-RU" sz="2000" b="1" i="0" u="none" strike="noStrike" kern="1200" cap="none" spc="0" normalizeH="0" baseline="0" noProof="0" dirty="0" smtClean="0">
                <a:ln>
                  <a:noFill/>
                </a:ln>
                <a:solidFill>
                  <a:srgbClr val="C00000"/>
                </a:solidFill>
                <a:effectLst/>
                <a:uLnTx/>
                <a:uFillTx/>
                <a:latin typeface="Times New Roman"/>
                <a:ea typeface="+mn-ea"/>
                <a:cs typeface="+mn-cs"/>
              </a:rPr>
              <a:t>Дружинин Иван Николаевич</a:t>
            </a: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 был директором школы. Дедушка погиб на фронте и дядя, Дружинин Анатолий  Николаевич, был назначен на его место.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ru-RU" sz="2000" dirty="0">
                <a:solidFill>
                  <a:sysClr val="windowText" lastClr="000000"/>
                </a:solidFill>
                <a:latin typeface="Times New Roman"/>
              </a:rPr>
              <a:t>	</a:t>
            </a:r>
            <a:r>
              <a:rPr kumimoji="0" lang="ru-RU" sz="2000" b="0" i="0" u="none" strike="noStrike" kern="1200" cap="none" spc="0" normalizeH="0" baseline="0" noProof="0" dirty="0" smtClean="0">
                <a:ln>
                  <a:noFill/>
                </a:ln>
                <a:solidFill>
                  <a:sysClr val="windowText" lastClr="000000"/>
                </a:solidFill>
                <a:effectLst/>
                <a:uLnTx/>
                <a:uFillTx/>
                <a:latin typeface="Times New Roman"/>
                <a:ea typeface="+mn-ea"/>
                <a:cs typeface="+mn-cs"/>
              </a:rPr>
              <a:t>Внучке Ивана Николаевича, Галине, даже не нужно было задумываться о будущей профессии, она с 5 класса мечтала стать учителем, была отрядной вожатой и председателем совета отряда. </a:t>
            </a:r>
            <a:endParaRPr kumimoji="0" lang="ru-RU" sz="20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Tree>
    <p:extLst>
      <p:ext uri="{BB962C8B-B14F-4D97-AF65-F5344CB8AC3E}">
        <p14:creationId xmlns:p14="http://schemas.microsoft.com/office/powerpoint/2010/main" val="2849636127"/>
      </p:ext>
    </p:extLst>
  </p:cSld>
  <p:clrMapOvr>
    <a:masterClrMapping/>
  </p:clrMapOvr>
  <mc:AlternateContent xmlns:mc="http://schemas.openxmlformats.org/markup-compatibility/2006" xmlns:p14="http://schemas.microsoft.com/office/powerpoint/2010/main">
    <mc:Choice Requires="p14">
      <p:transition spd="slow" p14:dur="2000" advTm="27866"/>
    </mc:Choice>
    <mc:Fallback xmlns="">
      <p:transition spd="slow" advTm="2786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922114"/>
          </a:xfrm>
        </p:spPr>
        <p:txBody>
          <a:bodyPr>
            <a:normAutofit/>
          </a:bodyPr>
          <a:lstStyle/>
          <a:p>
            <a:r>
              <a:rPr lang="ru-RU" sz="3600" b="1" dirty="0" smtClean="0">
                <a:solidFill>
                  <a:schemeClr val="tx2">
                    <a:lumMod val="50000"/>
                  </a:schemeClr>
                </a:solidFill>
                <a:latin typeface="Times New Roman" pitchFamily="18" charset="0"/>
                <a:cs typeface="Times New Roman" pitchFamily="18" charset="0"/>
              </a:rPr>
              <a:t>Год педагога наставни</a:t>
            </a:r>
            <a:r>
              <a:rPr lang="ru-RU" sz="3600" b="1" dirty="0" smtClean="0">
                <a:solidFill>
                  <a:schemeClr val="tx2">
                    <a:lumMod val="50000"/>
                  </a:schemeClr>
                </a:solidFill>
              </a:rPr>
              <a:t>ка </a:t>
            </a:r>
            <a:endParaRPr lang="ru-RU" sz="3600" b="1" dirty="0">
              <a:solidFill>
                <a:schemeClr val="tx2">
                  <a:lumMod val="50000"/>
                </a:schemeClr>
              </a:solidFill>
            </a:endParaRPr>
          </a:p>
        </p:txBody>
      </p:sp>
      <p:sp>
        <p:nvSpPr>
          <p:cNvPr id="5" name="Line 253"/>
          <p:cNvSpPr>
            <a:spLocks noChangeShapeType="1"/>
          </p:cNvSpPr>
          <p:nvPr/>
        </p:nvSpPr>
        <p:spPr bwMode="gray">
          <a:xfrm>
            <a:off x="3731840" y="534994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8" name="Line 256"/>
          <p:cNvSpPr>
            <a:spLocks noChangeShapeType="1"/>
          </p:cNvSpPr>
          <p:nvPr/>
        </p:nvSpPr>
        <p:spPr bwMode="gray">
          <a:xfrm>
            <a:off x="3731840" y="283534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2" name="Line 260"/>
          <p:cNvSpPr>
            <a:spLocks noChangeShapeType="1"/>
          </p:cNvSpPr>
          <p:nvPr/>
        </p:nvSpPr>
        <p:spPr bwMode="gray">
          <a:xfrm>
            <a:off x="3731840" y="3673545"/>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5" name="Line 263"/>
          <p:cNvSpPr>
            <a:spLocks noChangeShapeType="1"/>
          </p:cNvSpPr>
          <p:nvPr/>
        </p:nvSpPr>
        <p:spPr bwMode="gray">
          <a:xfrm>
            <a:off x="3733428" y="4510158"/>
            <a:ext cx="4799012" cy="1587"/>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8" name="Line 266"/>
          <p:cNvSpPr>
            <a:spLocks noChangeShapeType="1"/>
          </p:cNvSpPr>
          <p:nvPr/>
        </p:nvSpPr>
        <p:spPr bwMode="gray">
          <a:xfrm>
            <a:off x="3731840" y="6210370"/>
            <a:ext cx="48006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pic>
        <p:nvPicPr>
          <p:cNvPr id="25"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43656" y="1628800"/>
            <a:ext cx="5088632" cy="5088632"/>
          </a:xfrm>
          <a:prstGeom prst="rect">
            <a:avLst/>
          </a:prstGeom>
        </p:spPr>
      </p:pic>
    </p:spTree>
    <p:extLst>
      <p:ext uri="{BB962C8B-B14F-4D97-AF65-F5344CB8AC3E}">
        <p14:creationId xmlns:p14="http://schemas.microsoft.com/office/powerpoint/2010/main" val="4087072605"/>
      </p:ext>
    </p:extLst>
  </p:cSld>
  <p:clrMapOvr>
    <a:masterClrMapping/>
  </p:clrMapOvr>
  <mc:AlternateContent xmlns:mc="http://schemas.openxmlformats.org/markup-compatibility/2006" xmlns:p14="http://schemas.microsoft.com/office/powerpoint/2010/main">
    <mc:Choice Requires="p14">
      <p:transition spd="slow" p14:dur="2000" advTm="8086"/>
    </mc:Choice>
    <mc:Fallback xmlns="">
      <p:transition spd="slow" advTm="8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4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332656"/>
            <a:ext cx="8496944" cy="6110139"/>
          </a:xfrm>
          <a:solidFill>
            <a:schemeClr val="accent4">
              <a:lumMod val="20000"/>
              <a:lumOff val="80000"/>
            </a:schemeClr>
          </a:solidFill>
        </p:spPr>
        <p:txBody>
          <a:bodyPr>
            <a:normAutofit/>
          </a:bodyPr>
          <a:lstStyle/>
          <a:p>
            <a:pPr marL="0" lvl="0" indent="0" algn="just">
              <a:buNone/>
            </a:pPr>
            <a:r>
              <a:rPr lang="ru-RU" sz="2000" dirty="0">
                <a:solidFill>
                  <a:prstClr val="black"/>
                </a:solidFill>
                <a:latin typeface="Times New Roman"/>
              </a:rPr>
              <a:t> </a:t>
            </a:r>
            <a:r>
              <a:rPr lang="ru-RU" sz="2000" dirty="0" smtClean="0">
                <a:solidFill>
                  <a:prstClr val="black"/>
                </a:solidFill>
                <a:latin typeface="Times New Roman"/>
              </a:rPr>
              <a:t>	</a:t>
            </a:r>
            <a:r>
              <a:rPr lang="ru-RU" sz="2000" dirty="0" smtClean="0">
                <a:solidFill>
                  <a:schemeClr val="bg2">
                    <a:lumMod val="10000"/>
                  </a:schemeClr>
                </a:solidFill>
                <a:latin typeface="Times New Roman" pitchFamily="18" charset="0"/>
                <a:cs typeface="Times New Roman" pitchFamily="18" charset="0"/>
              </a:rPr>
              <a:t>Галина </a:t>
            </a:r>
            <a:r>
              <a:rPr lang="ru-RU" sz="2000" dirty="0">
                <a:solidFill>
                  <a:schemeClr val="bg2">
                    <a:lumMod val="10000"/>
                  </a:schemeClr>
                </a:solidFill>
                <a:latin typeface="Times New Roman" pitchFamily="18" charset="0"/>
                <a:cs typeface="Times New Roman" pitchFamily="18" charset="0"/>
              </a:rPr>
              <a:t>Александровна Дружинина (Гусева) пришла в школу № 171 в 1970 году, работала старшей пионерской вожатой и одновременно училась в Горьковском педагогическом институте. После его окончания института работала учителем русского языка, а затем учителем начальных классов.       </a:t>
            </a:r>
          </a:p>
          <a:p>
            <a:pPr marL="0" lvl="0" indent="0" algn="just">
              <a:buNone/>
            </a:pPr>
            <a:r>
              <a:rPr lang="ru-RU" sz="2000" dirty="0">
                <a:solidFill>
                  <a:schemeClr val="bg2">
                    <a:lumMod val="10000"/>
                  </a:schemeClr>
                </a:solidFill>
                <a:latin typeface="Times New Roman" pitchFamily="18" charset="0"/>
                <a:cs typeface="Times New Roman" pitchFamily="18" charset="0"/>
              </a:rPr>
              <a:t>   С 1982 года и по сей день, Галина Александровна трудится в МБОУ «Школа №170». За эти годы пришлось попробовать себя в роли не только учителя, но и заместителя директора по воспитательной работе и социального педагога. </a:t>
            </a:r>
          </a:p>
          <a:p>
            <a:pPr marL="0" lvl="0" indent="0" algn="just">
              <a:buNone/>
            </a:pPr>
            <a:r>
              <a:rPr lang="ru-RU" sz="2000" dirty="0">
                <a:solidFill>
                  <a:schemeClr val="bg2">
                    <a:lumMod val="10000"/>
                  </a:schemeClr>
                </a:solidFill>
                <a:latin typeface="Times New Roman" pitchFamily="18" charset="0"/>
                <a:cs typeface="Times New Roman" pitchFamily="18" charset="0"/>
              </a:rPr>
              <a:t>      Дочь Галины Александровны закончила Нижегородский государственный педагогический университет, работает учителем русского языка и литературы в МБОУ "Школа №170", а внучка студентка 3 курса факультета зарубежной филологии Нижегородского государственного университета им. Н.И. Лобачевского. </a:t>
            </a:r>
          </a:p>
          <a:p>
            <a:pPr marL="0" lvl="0" indent="0" algn="just">
              <a:buNone/>
            </a:pPr>
            <a:r>
              <a:rPr lang="ru-RU" sz="2000" dirty="0">
                <a:solidFill>
                  <a:schemeClr val="bg2">
                    <a:lumMod val="10000"/>
                  </a:schemeClr>
                </a:solidFill>
                <a:latin typeface="Times New Roman" pitchFamily="18" charset="0"/>
                <a:cs typeface="Times New Roman" pitchFamily="18" charset="0"/>
              </a:rPr>
              <a:t>        </a:t>
            </a:r>
            <a:r>
              <a:rPr lang="ru-RU" sz="2000" dirty="0" smtClean="0">
                <a:solidFill>
                  <a:schemeClr val="bg2">
                    <a:lumMod val="10000"/>
                  </a:schemeClr>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Общий педагогического стажа династии </a:t>
            </a:r>
            <a:r>
              <a:rPr lang="ru-RU" sz="2800" b="1" dirty="0" smtClean="0">
                <a:solidFill>
                  <a:srgbClr val="C00000"/>
                </a:solidFill>
                <a:latin typeface="Times New Roman" pitchFamily="18" charset="0"/>
                <a:cs typeface="Times New Roman" pitchFamily="18" charset="0"/>
              </a:rPr>
              <a:t>Дружининых </a:t>
            </a:r>
            <a:r>
              <a:rPr lang="ru-RU" sz="2800" b="1" dirty="0">
                <a:solidFill>
                  <a:srgbClr val="C00000"/>
                </a:solidFill>
                <a:latin typeface="Times New Roman" pitchFamily="18" charset="0"/>
                <a:cs typeface="Times New Roman" pitchFamily="18" charset="0"/>
              </a:rPr>
              <a:t>–  Гусевых- </a:t>
            </a:r>
            <a:r>
              <a:rPr lang="ru-RU" sz="2800" b="1" dirty="0" err="1">
                <a:solidFill>
                  <a:srgbClr val="C00000"/>
                </a:solidFill>
                <a:latin typeface="Times New Roman" pitchFamily="18" charset="0"/>
                <a:cs typeface="Times New Roman" pitchFamily="18" charset="0"/>
              </a:rPr>
              <a:t>Федновых</a:t>
            </a:r>
            <a:r>
              <a:rPr lang="ru-RU" sz="2800" b="1" dirty="0">
                <a:solidFill>
                  <a:srgbClr val="C00000"/>
                </a:solidFill>
                <a:latin typeface="Times New Roman" pitchFamily="18" charset="0"/>
                <a:cs typeface="Times New Roman" pitchFamily="18" charset="0"/>
              </a:rPr>
              <a:t> - </a:t>
            </a:r>
            <a:r>
              <a:rPr lang="ru-RU" sz="2800" b="1" u="sng" dirty="0">
                <a:solidFill>
                  <a:srgbClr val="C00000"/>
                </a:solidFill>
                <a:latin typeface="Times New Roman" pitchFamily="18" charset="0"/>
                <a:cs typeface="Times New Roman" pitchFamily="18" charset="0"/>
              </a:rPr>
              <a:t>91 </a:t>
            </a:r>
            <a:r>
              <a:rPr lang="ru-RU" sz="2800" b="1" u="sng" dirty="0" smtClean="0">
                <a:solidFill>
                  <a:srgbClr val="C00000"/>
                </a:solidFill>
                <a:latin typeface="Times New Roman" pitchFamily="18" charset="0"/>
                <a:cs typeface="Times New Roman" pitchFamily="18" charset="0"/>
              </a:rPr>
              <a:t>год!</a:t>
            </a:r>
            <a:endParaRPr lang="ru-RU" sz="4000" b="1" u="sng" dirty="0">
              <a:solidFill>
                <a:srgbClr val="C00000"/>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539196"/>
            <a:ext cx="4420689" cy="5571206"/>
          </a:xfrm>
          <a:prstGeom prst="rect">
            <a:avLst/>
          </a:prstGeom>
        </p:spPr>
      </p:pic>
    </p:spTree>
    <p:extLst>
      <p:ext uri="{BB962C8B-B14F-4D97-AF65-F5344CB8AC3E}">
        <p14:creationId xmlns:p14="http://schemas.microsoft.com/office/powerpoint/2010/main" val="2200828737"/>
      </p:ext>
    </p:extLst>
  </p:cSld>
  <p:clrMapOvr>
    <a:masterClrMapping/>
  </p:clrMapOvr>
  <mc:AlternateContent xmlns:mc="http://schemas.openxmlformats.org/markup-compatibility/2006" xmlns:p14="http://schemas.microsoft.com/office/powerpoint/2010/main">
    <mc:Choice Requires="p14">
      <p:transition spd="slow" p14:dur="2000" advTm="25512"/>
    </mc:Choice>
    <mc:Fallback xmlns="">
      <p:transition spd="slow" advTm="255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0"/>
                                        <p:tgtEl>
                                          <p:spTgt spid="4"/>
                                        </p:tgtEl>
                                      </p:cBhvr>
                                    </p:animEffect>
                                    <p:anim calcmode="lin" valueType="num">
                                      <p:cBhvr>
                                        <p:cTn id="8" dur="7000" fill="hold"/>
                                        <p:tgtEl>
                                          <p:spTgt spid="4"/>
                                        </p:tgtEl>
                                        <p:attrNameLst>
                                          <p:attrName>ppt_x</p:attrName>
                                        </p:attrNameLst>
                                      </p:cBhvr>
                                      <p:tavLst>
                                        <p:tav tm="0">
                                          <p:val>
                                            <p:strVal val="#ppt_x"/>
                                          </p:val>
                                        </p:tav>
                                        <p:tav tm="100000">
                                          <p:val>
                                            <p:strVal val="#ppt_x"/>
                                          </p:val>
                                        </p:tav>
                                      </p:tavLst>
                                    </p:anim>
                                    <p:anim calcmode="lin" valueType="num">
                                      <p:cBhvr>
                                        <p:cTn id="9" dur="7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chemeClr val="tx2">
                    <a:lumMod val="50000"/>
                  </a:schemeClr>
                </a:solidFill>
                <a:latin typeface="Times New Roman"/>
              </a:rPr>
              <a:t>Педагоги и наставники </a:t>
            </a:r>
            <a:r>
              <a:rPr lang="ru-RU" sz="3600" b="1" dirty="0" smtClean="0">
                <a:solidFill>
                  <a:schemeClr val="tx2">
                    <a:lumMod val="50000"/>
                  </a:schemeClr>
                </a:solidFill>
                <a:latin typeface="Times New Roman"/>
              </a:rPr>
              <a:t/>
            </a:r>
            <a:br>
              <a:rPr lang="ru-RU" sz="3600" b="1" dirty="0" smtClean="0">
                <a:solidFill>
                  <a:schemeClr val="tx2">
                    <a:lumMod val="50000"/>
                  </a:schemeClr>
                </a:solidFill>
                <a:latin typeface="Times New Roman"/>
              </a:rPr>
            </a:br>
            <a:r>
              <a:rPr lang="ru-RU" sz="3600" b="1" dirty="0" smtClean="0">
                <a:solidFill>
                  <a:schemeClr val="tx2">
                    <a:lumMod val="50000"/>
                  </a:schemeClr>
                </a:solidFill>
                <a:latin typeface="Times New Roman"/>
              </a:rPr>
              <a:t>в </a:t>
            </a:r>
            <a:r>
              <a:rPr lang="ru-RU" sz="3600" b="1" dirty="0">
                <a:solidFill>
                  <a:schemeClr val="tx2">
                    <a:lumMod val="50000"/>
                  </a:schemeClr>
                </a:solidFill>
                <a:latin typeface="Times New Roman"/>
              </a:rPr>
              <a:t>художественной литературе</a:t>
            </a:r>
            <a:endParaRPr lang="ru-RU" sz="3600" dirty="0">
              <a:solidFill>
                <a:schemeClr val="tx2">
                  <a:lumMod val="50000"/>
                </a:schemeClr>
              </a:solidFill>
            </a:endParaRPr>
          </a:p>
        </p:txBody>
      </p:sp>
      <p:sp>
        <p:nvSpPr>
          <p:cNvPr id="4" name="Объект 2"/>
          <p:cNvSpPr>
            <a:spLocks noGrp="1"/>
          </p:cNvSpPr>
          <p:nvPr>
            <p:ph idx="1"/>
          </p:nvPr>
        </p:nvSpPr>
        <p:spPr>
          <a:xfrm>
            <a:off x="3491880" y="3140969"/>
            <a:ext cx="5328592" cy="1800200"/>
          </a:xfrm>
          <a:prstGeom prst="rect">
            <a:avLst/>
          </a:prstGeom>
          <a:solidFill>
            <a:schemeClr val="bg2">
              <a:lumMod val="75000"/>
            </a:schemeClr>
          </a:solidFill>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«Чтобы быть хорошим преподавателем, надо любить то, что преподаешь, </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и любить тех, кому преподаешь»</a:t>
            </a:r>
          </a:p>
          <a:p>
            <a:pPr marL="0" marR="0" lvl="0" indent="0" algn="r"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В. О. </a:t>
            </a:r>
            <a: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К</a:t>
            </a: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лючевский</a:t>
            </a:r>
            <a:endPar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504741626"/>
      </p:ext>
    </p:extLst>
  </p:cSld>
  <p:clrMapOvr>
    <a:masterClrMapping/>
  </p:clrMapOvr>
  <mc:AlternateContent xmlns:mc="http://schemas.openxmlformats.org/markup-compatibility/2006" xmlns:p14="http://schemas.microsoft.com/office/powerpoint/2010/main">
    <mc:Choice Requires="p14">
      <p:transition spd="slow" p14:dur="2000" advTm="9461"/>
    </mc:Choice>
    <mc:Fallback xmlns="">
      <p:transition spd="slow" advTm="946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922114"/>
          </a:xfrm>
        </p:spPr>
        <p:txBody>
          <a:bodyPr>
            <a:normAutofit/>
          </a:bodyPr>
          <a:lstStyle/>
          <a:p>
            <a:r>
              <a:rPr lang="ru-RU" sz="3600" b="1" dirty="0" smtClean="0">
                <a:solidFill>
                  <a:schemeClr val="tx2">
                    <a:lumMod val="50000"/>
                  </a:schemeClr>
                </a:solidFill>
                <a:latin typeface="Times New Roman" pitchFamily="18" charset="0"/>
                <a:cs typeface="Times New Roman" pitchFamily="18" charset="0"/>
              </a:rPr>
              <a:t>А. </a:t>
            </a:r>
            <a:r>
              <a:rPr lang="ru-RU" sz="3600" b="1" dirty="0" err="1" smtClean="0">
                <a:solidFill>
                  <a:schemeClr val="tx2">
                    <a:lumMod val="50000"/>
                  </a:schemeClr>
                </a:solidFill>
                <a:latin typeface="Times New Roman" pitchFamily="18" charset="0"/>
                <a:cs typeface="Times New Roman" pitchFamily="18" charset="0"/>
              </a:rPr>
              <a:t>П.Чехов</a:t>
            </a:r>
            <a:r>
              <a:rPr lang="ru-RU" sz="3600" b="1" dirty="0" smtClean="0">
                <a:solidFill>
                  <a:schemeClr val="tx2">
                    <a:lumMod val="50000"/>
                  </a:schemeClr>
                </a:solidFill>
                <a:latin typeface="Times New Roman" pitchFamily="18" charset="0"/>
                <a:cs typeface="Times New Roman" pitchFamily="18" charset="0"/>
              </a:rPr>
              <a:t> «Учитель словесности»</a:t>
            </a:r>
            <a:endParaRPr lang="ru-RU" sz="3600" b="1" dirty="0">
              <a:solidFill>
                <a:schemeClr val="tx2">
                  <a:lumMod val="50000"/>
                </a:schemeClr>
              </a:solidFill>
              <a:latin typeface="Times New Roman" pitchFamily="18" charset="0"/>
              <a:cs typeface="Times New Roman" pitchFamily="18" charset="0"/>
            </a:endParaRPr>
          </a:p>
        </p:txBody>
      </p:sp>
      <p:sp>
        <p:nvSpPr>
          <p:cNvPr id="3" name="Объект 2"/>
          <p:cNvSpPr>
            <a:spLocks noGrp="1"/>
          </p:cNvSpPr>
          <p:nvPr>
            <p:ph idx="1"/>
          </p:nvPr>
        </p:nvSpPr>
        <p:spPr>
          <a:solidFill>
            <a:schemeClr val="accent4">
              <a:lumMod val="20000"/>
              <a:lumOff val="80000"/>
            </a:schemeClr>
          </a:solidFill>
        </p:spPr>
        <p:txBody>
          <a:bodyPr>
            <a:normAutofit/>
          </a:bodyPr>
          <a:lstStyle/>
          <a:p>
            <a:pPr marL="0" lvl="0" indent="0" algn="just">
              <a:buNone/>
            </a:pPr>
            <a:endParaRPr lang="ru-RU" sz="1800" dirty="0">
              <a:solidFill>
                <a:prstClr val="black"/>
              </a:solidFill>
              <a:latin typeface="Times New Roman"/>
            </a:endParaRPr>
          </a:p>
          <a:p>
            <a:pPr marL="0" lvl="0" indent="0" algn="just">
              <a:buNone/>
            </a:pPr>
            <a:r>
              <a:rPr lang="ru-RU" sz="1800" b="1" dirty="0">
                <a:solidFill>
                  <a:srgbClr val="C00000"/>
                </a:solidFill>
                <a:latin typeface="Times New Roman"/>
              </a:rPr>
              <a:t>Сергей Васильевич Никитин </a:t>
            </a:r>
            <a:r>
              <a:rPr lang="ru-RU" sz="1800" dirty="0">
                <a:solidFill>
                  <a:prstClr val="black"/>
                </a:solidFill>
                <a:latin typeface="Times New Roman"/>
              </a:rPr>
              <a:t>служит учителем словесности в гимназии «в одном из лучших губернских городов». Никитин влюблён в младшую дочь </a:t>
            </a:r>
            <a:r>
              <a:rPr lang="ru-RU" sz="1800" dirty="0" err="1">
                <a:solidFill>
                  <a:prstClr val="black"/>
                </a:solidFill>
                <a:latin typeface="Times New Roman"/>
              </a:rPr>
              <a:t>Шелестовых</a:t>
            </a:r>
            <a:r>
              <a:rPr lang="ru-RU" sz="1800" dirty="0">
                <a:solidFill>
                  <a:prstClr val="black"/>
                </a:solidFill>
                <a:latin typeface="Times New Roman"/>
              </a:rPr>
              <a:t>  </a:t>
            </a:r>
            <a:r>
              <a:rPr lang="ru-RU" sz="1800" dirty="0" err="1">
                <a:solidFill>
                  <a:prstClr val="black"/>
                </a:solidFill>
                <a:latin typeface="Times New Roman"/>
              </a:rPr>
              <a:t>Манюсю</a:t>
            </a:r>
            <a:r>
              <a:rPr lang="ru-RU" sz="1800" dirty="0">
                <a:solidFill>
                  <a:prstClr val="black"/>
                </a:solidFill>
                <a:latin typeface="Times New Roman"/>
              </a:rPr>
              <a:t>.  Молодой человек настолько очарован Машей, что все мысли у него только об одном, скорее объясниться с предметом своей любви. Необыкновенно радостные события слились для Никитина в большое счастье. Но постепенно таяли иллюзии, и Никитин начинает прозревать. Теперь, как никогда, ощущает, что он вовсе не педагог, а безликий чиновник, что его идиллическая жизнь в действительности невозможна и оскорбительна для человека. «…Меня окружает пошлость…Бежать, сегодня же...!» </a:t>
            </a:r>
          </a:p>
          <a:p>
            <a:endParaRPr lang="ru-RU" dirty="0"/>
          </a:p>
        </p:txBody>
      </p:sp>
      <p:pic>
        <p:nvPicPr>
          <p:cNvPr id="4" name="Объект 4" descr="http://lilgu.luga.ru/upload/iblock/2023-god/june/1g.png"/>
          <p:cNvPicPr>
            <a:picLocks/>
          </p:cNvPicPr>
          <p:nvPr/>
        </p:nvPicPr>
        <p:blipFill>
          <a:blip r:embed="rId2"/>
          <a:srcRect/>
          <a:stretch>
            <a:fillRect/>
          </a:stretch>
        </p:blipFill>
        <p:spPr bwMode="auto">
          <a:xfrm>
            <a:off x="449466" y="1937791"/>
            <a:ext cx="2592288" cy="3816423"/>
          </a:xfrm>
          <a:prstGeom prst="rect">
            <a:avLst/>
          </a:prstGeom>
          <a:noFill/>
          <a:ln w="9525">
            <a:noFill/>
            <a:miter lim="800000"/>
            <a:headEnd/>
            <a:tailEnd/>
          </a:ln>
        </p:spPr>
      </p:pic>
    </p:spTree>
    <p:extLst>
      <p:ext uri="{BB962C8B-B14F-4D97-AF65-F5344CB8AC3E}">
        <p14:creationId xmlns:p14="http://schemas.microsoft.com/office/powerpoint/2010/main" val="322992164"/>
      </p:ext>
    </p:extLst>
  </p:cSld>
  <p:clrMapOvr>
    <a:masterClrMapping/>
  </p:clrMapOvr>
  <mc:AlternateContent xmlns:mc="http://schemas.openxmlformats.org/markup-compatibility/2006" xmlns:p14="http://schemas.microsoft.com/office/powerpoint/2010/main">
    <mc:Choice Requires="p14">
      <p:transition spd="slow" p14:dur="2000" advTm="23164"/>
    </mc:Choice>
    <mc:Fallback xmlns="">
      <p:transition spd="slow" advTm="23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715200" cy="778098"/>
          </a:xfrm>
        </p:spPr>
        <p:txBody>
          <a:bodyPr>
            <a:normAutofit/>
          </a:bodyPr>
          <a:lstStyle/>
          <a:p>
            <a:r>
              <a:rPr lang="ru-RU" sz="3600" b="1" dirty="0" smtClean="0">
                <a:solidFill>
                  <a:schemeClr val="tx2">
                    <a:lumMod val="75000"/>
                  </a:schemeClr>
                </a:solidFill>
                <a:latin typeface="Times New Roman" pitchFamily="18" charset="0"/>
                <a:cs typeface="Times New Roman" pitchFamily="18" charset="0"/>
              </a:rPr>
              <a:t>И. А. Бунин «Жизнь Арсеньева»</a:t>
            </a:r>
            <a:endParaRPr lang="ru-RU" sz="3600" b="1" dirty="0">
              <a:solidFill>
                <a:schemeClr val="tx2">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3347864" y="2492896"/>
            <a:ext cx="5544616" cy="3384375"/>
          </a:xfrm>
          <a:prstGeom prst="rect">
            <a:avLst/>
          </a:prstGeom>
          <a:solidFill>
            <a:schemeClr val="accent4">
              <a:lumMod val="20000"/>
              <a:lumOff val="80000"/>
            </a:schemeClr>
          </a:solidFill>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У </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маленького Арсеньева появился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первый учитель – бедный «скиталец» Баскаков.</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Это был очень угрюмый человек, который, однако, сильно привязался к своему ученику. Он научил мальчика читать и писать, причем как на русском, так и на французском языке. Баскаков привил ребенку любовь к чтению и живописи.</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5" name="Объект 4" descr="http://lilgu.luga.ru/upload/iblock/2023-god/june/2g.jpg"/>
          <p:cNvPicPr>
            <a:picLocks/>
          </p:cNvPicPr>
          <p:nvPr/>
        </p:nvPicPr>
        <p:blipFill>
          <a:blip r:embed="rId2"/>
          <a:srcRect/>
          <a:stretch>
            <a:fillRect/>
          </a:stretch>
        </p:blipFill>
        <p:spPr bwMode="auto">
          <a:xfrm>
            <a:off x="251520" y="2204864"/>
            <a:ext cx="2808312" cy="3960440"/>
          </a:xfrm>
          <a:prstGeom prst="rect">
            <a:avLst/>
          </a:prstGeom>
          <a:noFill/>
          <a:ln w="9525">
            <a:noFill/>
            <a:miter lim="800000"/>
            <a:headEnd/>
            <a:tailEnd/>
          </a:ln>
        </p:spPr>
      </p:pic>
    </p:spTree>
    <p:extLst>
      <p:ext uri="{BB962C8B-B14F-4D97-AF65-F5344CB8AC3E}">
        <p14:creationId xmlns:p14="http://schemas.microsoft.com/office/powerpoint/2010/main" val="1553670852"/>
      </p:ext>
    </p:extLst>
  </p:cSld>
  <p:clrMapOvr>
    <a:masterClrMapping/>
  </p:clrMapOvr>
  <mc:AlternateContent xmlns:mc="http://schemas.openxmlformats.org/markup-compatibility/2006" xmlns:p14="http://schemas.microsoft.com/office/powerpoint/2010/main">
    <mc:Choice Requires="p14">
      <p:transition spd="slow" p14:dur="2000" advTm="14270"/>
    </mc:Choice>
    <mc:Fallback xmlns="">
      <p:transition spd="slow" advTm="14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lumMod val="75000"/>
                  </a:schemeClr>
                </a:solidFill>
                <a:latin typeface="Times New Roman" pitchFamily="18" charset="0"/>
                <a:cs typeface="Times New Roman" pitchFamily="18" charset="0"/>
              </a:rPr>
              <a:t>А. Алексин «Безумная Евдокия»</a:t>
            </a:r>
            <a:endParaRPr lang="ru-RU" sz="3600" b="1" dirty="0">
              <a:solidFill>
                <a:schemeClr val="tx2">
                  <a:lumMod val="75000"/>
                </a:schemeClr>
              </a:solidFill>
              <a:latin typeface="Times New Roman" pitchFamily="18" charset="0"/>
              <a:cs typeface="Times New Roman" pitchFamily="18" charset="0"/>
            </a:endParaRPr>
          </a:p>
        </p:txBody>
      </p:sp>
      <p:sp>
        <p:nvSpPr>
          <p:cNvPr id="4" name="Объект 3"/>
          <p:cNvSpPr>
            <a:spLocks noGrp="1"/>
          </p:cNvSpPr>
          <p:nvPr>
            <p:ph idx="1"/>
          </p:nvPr>
        </p:nvSpPr>
        <p:spPr>
          <a:xfrm>
            <a:off x="3275856" y="1916832"/>
            <a:ext cx="5688632" cy="4525963"/>
          </a:xfrm>
          <a:prstGeom prst="rect">
            <a:avLst/>
          </a:prstGeom>
          <a:solidFill>
            <a:schemeClr val="accent4">
              <a:lumMod val="20000"/>
              <a:lumOff val="80000"/>
            </a:schemeClr>
          </a:solid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Евдокия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Савельевна - это настоящий Учитель. </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Она отслеживает судьбы своих выпускников, потому что они для нее не просто работа, а люди. Она возит детей по городским площадкам, потому что это необходимо для сплочения коллектива, для развития кругозора, ну и просто это интересно!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Она умеет видеть в каждом, даже самом обыкновенном, что-то особенное, важное.</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По ее мнению, человечность обойдется без дарования, а вот дарованию без человечности нельзя. </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5" name="Объект 4" descr="http://lilgu.luga.ru/upload/iblock/2023-god/june/10g.jpg"/>
          <p:cNvPicPr>
            <a:picLocks/>
          </p:cNvPicPr>
          <p:nvPr/>
        </p:nvPicPr>
        <p:blipFill>
          <a:blip r:embed="rId2"/>
          <a:srcRect/>
          <a:stretch>
            <a:fillRect/>
          </a:stretch>
        </p:blipFill>
        <p:spPr bwMode="auto">
          <a:xfrm>
            <a:off x="179512" y="1988840"/>
            <a:ext cx="2808312" cy="3744416"/>
          </a:xfrm>
          <a:prstGeom prst="rect">
            <a:avLst/>
          </a:prstGeom>
          <a:noFill/>
          <a:ln w="9525">
            <a:noFill/>
            <a:miter lim="800000"/>
            <a:headEnd/>
            <a:tailEnd/>
          </a:ln>
        </p:spPr>
      </p:pic>
    </p:spTree>
    <p:extLst>
      <p:ext uri="{BB962C8B-B14F-4D97-AF65-F5344CB8AC3E}">
        <p14:creationId xmlns:p14="http://schemas.microsoft.com/office/powerpoint/2010/main" val="3554667843"/>
      </p:ext>
    </p:extLst>
  </p:cSld>
  <p:clrMapOvr>
    <a:masterClrMapping/>
  </p:clrMapOvr>
  <mc:AlternateContent xmlns:mc="http://schemas.openxmlformats.org/markup-compatibility/2006" xmlns:p14="http://schemas.microsoft.com/office/powerpoint/2010/main">
    <mc:Choice Requires="p14">
      <p:transition spd="slow" p14:dur="2000" advTm="23645"/>
    </mc:Choice>
    <mc:Fallback xmlns="">
      <p:transition spd="slow" advTm="23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lumMod val="75000"/>
                  </a:schemeClr>
                </a:solidFill>
                <a:latin typeface="Times New Roman" pitchFamily="18" charset="0"/>
                <a:cs typeface="Times New Roman" pitchFamily="18" charset="0"/>
              </a:rPr>
              <a:t>Ч. Айтматов «Первый учитель»</a:t>
            </a:r>
            <a:endParaRPr lang="ru-RU" sz="3600" b="1" dirty="0">
              <a:solidFill>
                <a:schemeClr val="tx2">
                  <a:lumMod val="75000"/>
                </a:schemeClr>
              </a:solidFill>
              <a:latin typeface="Times New Roman" pitchFamily="18" charset="0"/>
              <a:cs typeface="Times New Roman" pitchFamily="18" charset="0"/>
            </a:endParaRPr>
          </a:p>
        </p:txBody>
      </p:sp>
      <p:pic>
        <p:nvPicPr>
          <p:cNvPr id="4"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2816"/>
            <a:ext cx="2592288" cy="3953238"/>
          </a:xfrm>
          <a:prstGeom prst="rect">
            <a:avLst/>
          </a:prstGeom>
        </p:spPr>
      </p:pic>
      <p:sp>
        <p:nvSpPr>
          <p:cNvPr id="5" name="Объект 3"/>
          <p:cNvSpPr>
            <a:spLocks noGrp="1"/>
          </p:cNvSpPr>
          <p:nvPr>
            <p:ph idx="1"/>
          </p:nvPr>
        </p:nvSpPr>
        <p:spPr>
          <a:xfrm>
            <a:off x="3275856" y="1916832"/>
            <a:ext cx="5688632" cy="4525963"/>
          </a:xfrm>
          <a:prstGeom prst="rect">
            <a:avLst/>
          </a:prstGeom>
          <a:solidFill>
            <a:schemeClr val="accent4">
              <a:lumMod val="20000"/>
              <a:lumOff val="80000"/>
            </a:schemeClr>
          </a:solidFill>
        </p:spPr>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Молодой </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комсомолец </a:t>
            </a:r>
            <a:r>
              <a:rPr kumimoji="0" lang="ru-RU" sz="2000" b="1" i="0" u="none" strike="noStrike" kern="0" cap="none" spc="0" normalizeH="0" baseline="0" noProof="0" dirty="0" err="1" smtClean="0">
                <a:ln>
                  <a:noFill/>
                </a:ln>
                <a:solidFill>
                  <a:srgbClr val="C00000"/>
                </a:solidFill>
                <a:effectLst/>
                <a:uLnTx/>
                <a:uFillTx/>
                <a:latin typeface="Times New Roman" pitchFamily="18" charset="0"/>
                <a:cs typeface="Times New Roman" pitchFamily="18" charset="0"/>
              </a:rPr>
              <a:t>Дюйшен</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сам едва умеющий читать, обучает детей грамоте. </a:t>
            </a:r>
            <a:r>
              <a:rPr kumimoji="0" lang="ru-RU" sz="2000" b="0"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rPr>
              <a:t>Поддержки среди односельчан никакой, только энтузиазм и вера в светлое  будущее.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Повесть о простом человеке</a:t>
            </a:r>
            <a:r>
              <a:rPr kumimoji="0" lang="ru-RU" sz="2000" b="0"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rPr>
              <a:t>, который на протяжении всей своей жизни все делал правильно и честно. Учил, воевал, работал. Эта книга делает читателя сильнее, чище, добрее.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96434249"/>
      </p:ext>
    </p:extLst>
  </p:cSld>
  <p:clrMapOvr>
    <a:masterClrMapping/>
  </p:clrMapOvr>
  <mc:AlternateContent xmlns:mc="http://schemas.openxmlformats.org/markup-compatibility/2006" xmlns:p14="http://schemas.microsoft.com/office/powerpoint/2010/main">
    <mc:Choice Requires="p14">
      <p:transition spd="slow" p14:dur="2000" advTm="22638"/>
    </mc:Choice>
    <mc:Fallback xmlns="">
      <p:transition spd="slow" advTm="22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6279" y="332656"/>
            <a:ext cx="7848872" cy="1143000"/>
          </a:xfrm>
        </p:spPr>
        <p:txBody>
          <a:bodyPr>
            <a:noAutofit/>
          </a:bodyPr>
          <a:lstStyle/>
          <a:p>
            <a:r>
              <a:rPr lang="ru-RU" sz="3600" b="1" kern="0" dirty="0" smtClean="0">
                <a:solidFill>
                  <a:schemeClr val="tx2">
                    <a:lumMod val="50000"/>
                  </a:schemeClr>
                </a:solidFill>
                <a:latin typeface="Times New Roman" pitchFamily="18" charset="0"/>
                <a:cs typeface="Times New Roman" pitchFamily="18" charset="0"/>
              </a:rPr>
              <a:t/>
            </a:r>
            <a:br>
              <a:rPr lang="ru-RU" sz="3600" b="1" kern="0" dirty="0" smtClean="0">
                <a:solidFill>
                  <a:schemeClr val="tx2">
                    <a:lumMod val="50000"/>
                  </a:schemeClr>
                </a:solidFill>
                <a:latin typeface="Times New Roman" pitchFamily="18" charset="0"/>
                <a:cs typeface="Times New Roman" pitchFamily="18" charset="0"/>
              </a:rPr>
            </a:br>
            <a:r>
              <a:rPr lang="ru-RU" sz="3600" b="1" kern="0" dirty="0" smtClean="0">
                <a:solidFill>
                  <a:schemeClr val="tx2">
                    <a:lumMod val="50000"/>
                  </a:schemeClr>
                </a:solidFill>
                <a:latin typeface="Times New Roman" pitchFamily="18" charset="0"/>
                <a:cs typeface="Times New Roman" pitchFamily="18" charset="0"/>
              </a:rPr>
              <a:t>Г</a:t>
            </a:r>
            <a:r>
              <a:rPr lang="ru-RU" sz="3600" b="1" kern="0" dirty="0">
                <a:solidFill>
                  <a:schemeClr val="tx2">
                    <a:lumMod val="50000"/>
                  </a:schemeClr>
                </a:solidFill>
                <a:latin typeface="Times New Roman" pitchFamily="18" charset="0"/>
                <a:cs typeface="Times New Roman" pitchFamily="18" charset="0"/>
              </a:rPr>
              <a:t>. Н. </a:t>
            </a:r>
            <a:r>
              <a:rPr lang="ru-RU" sz="3600" b="1" kern="0" dirty="0" smtClean="0">
                <a:solidFill>
                  <a:schemeClr val="tx2">
                    <a:lumMod val="50000"/>
                  </a:schemeClr>
                </a:solidFill>
                <a:latin typeface="Times New Roman" pitchFamily="18" charset="0"/>
                <a:ea typeface="+mn-ea"/>
                <a:cs typeface="Times New Roman" pitchFamily="18" charset="0"/>
              </a:rPr>
              <a:t>Щербакова «Вам и не снилось» </a:t>
            </a:r>
            <a:br>
              <a:rPr lang="ru-RU" sz="3600" b="1" kern="0" dirty="0" smtClean="0">
                <a:solidFill>
                  <a:schemeClr val="tx2">
                    <a:lumMod val="50000"/>
                  </a:schemeClr>
                </a:solidFill>
                <a:latin typeface="Times New Roman" pitchFamily="18" charset="0"/>
                <a:ea typeface="+mn-ea"/>
                <a:cs typeface="Times New Roman" pitchFamily="18" charset="0"/>
              </a:rPr>
            </a:br>
            <a:endParaRPr lang="ru-RU" sz="6600" b="1" dirty="0">
              <a:solidFill>
                <a:schemeClr val="tx2">
                  <a:lumMod val="50000"/>
                </a:schemeClr>
              </a:solidFill>
            </a:endParaRPr>
          </a:p>
        </p:txBody>
      </p:sp>
      <p:pic>
        <p:nvPicPr>
          <p:cNvPr id="6" name="Picture 4" descr="Галина Щербакова - Вам и не снилось... обложка книг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592288" cy="4050902"/>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3"/>
          <p:cNvSpPr>
            <a:spLocks noGrp="1"/>
          </p:cNvSpPr>
          <p:nvPr>
            <p:ph idx="1"/>
          </p:nvPr>
        </p:nvSpPr>
        <p:spPr>
          <a:xfrm>
            <a:off x="3275856" y="1916832"/>
            <a:ext cx="5688632" cy="4525963"/>
          </a:xfrm>
          <a:prstGeom prst="rect">
            <a:avLst/>
          </a:prstGeom>
          <a:solidFill>
            <a:schemeClr val="accent4">
              <a:lumMod val="20000"/>
              <a:lumOff val="80000"/>
            </a:schemeClr>
          </a:solidFill>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Рассказ </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о первой любви старшеклассников Романа и Юльки,</a:t>
            </a:r>
            <a:r>
              <a:rPr kumimoji="0" lang="ru-RU" sz="200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и о тех испытаниях, которые им пришлось пройти; непонимание родителей, боль расставания, страх потери. Единственный, кто протянул руку помощи </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была учительница литературы Татьяна Николаевна Кольцова</a:t>
            </a:r>
            <a:r>
              <a:rPr kumimoji="0" lang="ru-RU" sz="2000" i="0" u="none" strike="noStrike" kern="0" cap="none" spc="0" normalizeH="0" baseline="0" noProof="0" dirty="0" smtClean="0">
                <a:ln>
                  <a:noFill/>
                </a:ln>
                <a:solidFill>
                  <a:schemeClr val="tx2">
                    <a:lumMod val="75000"/>
                  </a:schemeClr>
                </a:solidFill>
                <a:effectLst/>
                <a:uLnTx/>
                <a:uFillTx/>
                <a:latin typeface="Times New Roman" pitchFamily="18" charset="0"/>
                <a:cs typeface="Times New Roman" pitchFamily="18" charset="0"/>
              </a:rPr>
              <a:t>. Учитель в этом произведении – это не просто наставник, а друг, трепетно относящийся к формированию детских душ.</a:t>
            </a:r>
            <a:endParaRPr kumimoji="0" lang="ru-RU" sz="2000" i="0" u="none" strike="noStrike" kern="0" cap="none" spc="0" normalizeH="0" baseline="0" noProof="0" dirty="0">
              <a:ln>
                <a:noFill/>
              </a:ln>
              <a:solidFill>
                <a:schemeClr val="tx2">
                  <a:lumMod val="75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574162456"/>
      </p:ext>
    </p:extLst>
  </p:cSld>
  <p:clrMapOvr>
    <a:masterClrMapping/>
  </p:clrMapOvr>
  <mc:AlternateContent xmlns:mc="http://schemas.openxmlformats.org/markup-compatibility/2006" xmlns:p14="http://schemas.microsoft.com/office/powerpoint/2010/main">
    <mc:Choice Requires="p14">
      <p:transition spd="slow" p14:dur="2000" advTm="21129"/>
    </mc:Choice>
    <mc:Fallback xmlns="">
      <p:transition spd="slow" advTm="211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chemeClr val="tx2">
                    <a:lumMod val="50000"/>
                  </a:schemeClr>
                </a:solidFill>
                <a:latin typeface="Times New Roman"/>
              </a:rPr>
              <a:t>В. В. </a:t>
            </a:r>
            <a:r>
              <a:rPr lang="ru-RU" sz="3600" b="1" dirty="0" smtClean="0">
                <a:solidFill>
                  <a:schemeClr val="tx2">
                    <a:lumMod val="50000"/>
                  </a:schemeClr>
                </a:solidFill>
                <a:latin typeface="Times New Roman"/>
                <a:ea typeface="+mn-ea"/>
                <a:cs typeface="+mn-cs"/>
              </a:rPr>
              <a:t>Быков «Обелиск»</a:t>
            </a:r>
            <a:endParaRPr lang="ru-RU" sz="7200" b="1" dirty="0">
              <a:solidFill>
                <a:schemeClr val="tx2">
                  <a:lumMod val="50000"/>
                </a:schemeClr>
              </a:solidFill>
            </a:endParaRPr>
          </a:p>
        </p:txBody>
      </p:sp>
      <p:pic>
        <p:nvPicPr>
          <p:cNvPr id="4"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988840"/>
            <a:ext cx="2879175" cy="4107944"/>
          </a:xfrm>
        </p:spPr>
      </p:pic>
      <p:sp>
        <p:nvSpPr>
          <p:cNvPr id="5" name="Объект 3"/>
          <p:cNvSpPr txBox="1">
            <a:spLocks/>
          </p:cNvSpPr>
          <p:nvPr/>
        </p:nvSpPr>
        <p:spPr>
          <a:xfrm>
            <a:off x="3419872" y="1988840"/>
            <a:ext cx="5328592" cy="4536504"/>
          </a:xfrm>
          <a:prstGeom prst="rect">
            <a:avLst/>
          </a:prstGeom>
          <a:solidFill>
            <a:schemeClr val="accent4">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smtClean="0">
              <a:ln>
                <a:noFill/>
              </a:ln>
              <a:solidFill>
                <a:schemeClr val="tx2">
                  <a:lumMod val="50000"/>
                </a:schemeClr>
              </a:solidFill>
              <a:effectLst/>
              <a:uLnTx/>
              <a:uFillTx/>
              <a:latin typeface="Times New Roman"/>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8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    «Обелиск» рассказывает о непростой, трагической судьбе </a:t>
            </a:r>
            <a:r>
              <a:rPr kumimoji="0" lang="ru-RU" sz="1800" b="1" i="0" u="none" strike="noStrike" kern="1200" cap="none" spc="0" normalizeH="0" baseline="0" noProof="0" dirty="0" smtClean="0">
                <a:ln>
                  <a:noFill/>
                </a:ln>
                <a:solidFill>
                  <a:srgbClr val="C00000"/>
                </a:solidFill>
                <a:effectLst/>
                <a:uLnTx/>
                <a:uFillTx/>
                <a:latin typeface="Times New Roman"/>
                <a:ea typeface="+mn-ea"/>
                <a:cs typeface="+mn-cs"/>
              </a:rPr>
              <a:t>сельского учителя Алеся Ивановича Мороза. </a:t>
            </a:r>
            <a:r>
              <a:rPr kumimoji="0" lang="ru-RU" sz="1800" b="0" i="0" u="none" strike="noStrike" kern="1200" cap="none" spc="0" normalizeH="0" baseline="0" noProof="0" dirty="0" smtClean="0">
                <a:ln>
                  <a:noFill/>
                </a:ln>
                <a:solidFill>
                  <a:schemeClr val="tx2">
                    <a:lumMod val="50000"/>
                  </a:schemeClr>
                </a:solidFill>
                <a:effectLst/>
                <a:uLnTx/>
                <a:uFillTx/>
                <a:latin typeface="Times New Roman"/>
                <a:ea typeface="+mn-ea"/>
                <a:cs typeface="+mn-cs"/>
              </a:rPr>
              <a:t>Он любил свою работу и учеников, которые за долгие годы общения стали ему родными. Одних он провожал поздним вечером домой, других защищал от гнева родителей, брал на себя вину детей, совершивших неблаговидные поступки, считая, что это его недосмотр как педагога. Таким был Алесь Иванович в мирное время. Когда же началась война, он не покинул родные места, а добился разрешения у немецких властей продолжать работу в школе. </a:t>
            </a:r>
            <a:endParaRPr kumimoji="0" lang="ru-RU" sz="1800" b="0" i="0" u="none" strike="noStrike" kern="1200" cap="none" spc="0" normalizeH="0" baseline="0" noProof="0" dirty="0">
              <a:ln>
                <a:noFill/>
              </a:ln>
              <a:solidFill>
                <a:schemeClr val="tx2">
                  <a:lumMod val="50000"/>
                </a:schemeClr>
              </a:solidFill>
              <a:effectLst/>
              <a:uLnTx/>
              <a:uFillTx/>
              <a:latin typeface="Times New Roman"/>
              <a:ea typeface="+mn-ea"/>
              <a:cs typeface="+mn-cs"/>
            </a:endParaRPr>
          </a:p>
        </p:txBody>
      </p:sp>
    </p:spTree>
    <p:extLst>
      <p:ext uri="{BB962C8B-B14F-4D97-AF65-F5344CB8AC3E}">
        <p14:creationId xmlns:p14="http://schemas.microsoft.com/office/powerpoint/2010/main" val="3176530191"/>
      </p:ext>
    </p:extLst>
  </p:cSld>
  <p:clrMapOvr>
    <a:masterClrMapping/>
  </p:clrMapOvr>
  <mc:AlternateContent xmlns:mc="http://schemas.openxmlformats.org/markup-compatibility/2006" xmlns:p14="http://schemas.microsoft.com/office/powerpoint/2010/main">
    <mc:Choice Requires="p14">
      <p:transition spd="slow" p14:dur="2000" advTm="20570"/>
    </mc:Choice>
    <mc:Fallback xmlns="">
      <p:transition spd="slow" advTm="20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kern="0" dirty="0">
                <a:solidFill>
                  <a:schemeClr val="tx2">
                    <a:lumMod val="50000"/>
                  </a:schemeClr>
                </a:solidFill>
                <a:latin typeface="Times New Roman" pitchFamily="18" charset="0"/>
                <a:ea typeface="+mn-ea"/>
                <a:cs typeface="Times New Roman" pitchFamily="18" charset="0"/>
              </a:rPr>
              <a:t> </a:t>
            </a:r>
            <a:r>
              <a:rPr lang="ru-RU" sz="3600" b="1" kern="0" dirty="0">
                <a:solidFill>
                  <a:schemeClr val="tx2">
                    <a:lumMod val="50000"/>
                  </a:schemeClr>
                </a:solidFill>
                <a:latin typeface="Times New Roman" pitchFamily="18" charset="0"/>
                <a:cs typeface="Times New Roman" pitchFamily="18" charset="0"/>
              </a:rPr>
              <a:t>Б. Л. </a:t>
            </a:r>
            <a:r>
              <a:rPr lang="ru-RU" sz="3600" b="1" kern="0" dirty="0" smtClean="0">
                <a:solidFill>
                  <a:schemeClr val="tx2">
                    <a:lumMod val="50000"/>
                  </a:schemeClr>
                </a:solidFill>
                <a:latin typeface="Times New Roman" pitchFamily="18" charset="0"/>
                <a:ea typeface="+mn-ea"/>
                <a:cs typeface="Times New Roman" pitchFamily="18" charset="0"/>
              </a:rPr>
              <a:t>Васильев «</a:t>
            </a:r>
            <a:r>
              <a:rPr lang="ru-RU" sz="3600" b="1" kern="0" dirty="0">
                <a:solidFill>
                  <a:schemeClr val="tx2">
                    <a:lumMod val="50000"/>
                  </a:schemeClr>
                </a:solidFill>
                <a:latin typeface="Times New Roman" pitchFamily="18" charset="0"/>
                <a:ea typeface="+mn-ea"/>
                <a:cs typeface="Times New Roman" pitchFamily="18" charset="0"/>
              </a:rPr>
              <a:t>Завтра была война» </a:t>
            </a:r>
            <a:endParaRPr lang="ru-RU" sz="6600" b="1" dirty="0">
              <a:solidFill>
                <a:schemeClr val="tx2">
                  <a:lumMod val="50000"/>
                </a:schemeClr>
              </a:solidFill>
            </a:endParaRPr>
          </a:p>
        </p:txBody>
      </p:sp>
      <p:pic>
        <p:nvPicPr>
          <p:cNvPr id="4" name="Объект 4" descr="Борис Васильев - Завтра была война обложка книги"/>
          <p:cNvPicPr>
            <a:picLocks/>
          </p:cNvPicPr>
          <p:nvPr/>
        </p:nvPicPr>
        <p:blipFill>
          <a:blip r:embed="rId2"/>
          <a:srcRect/>
          <a:stretch>
            <a:fillRect/>
          </a:stretch>
        </p:blipFill>
        <p:spPr bwMode="auto">
          <a:xfrm>
            <a:off x="323528" y="1916832"/>
            <a:ext cx="2582492" cy="3960440"/>
          </a:xfrm>
          <a:prstGeom prst="rect">
            <a:avLst/>
          </a:prstGeom>
          <a:noFill/>
          <a:ln w="9525">
            <a:noFill/>
            <a:miter lim="800000"/>
            <a:headEnd/>
            <a:tailEnd/>
          </a:ln>
        </p:spPr>
      </p:pic>
      <p:sp>
        <p:nvSpPr>
          <p:cNvPr id="5" name="Объект 3"/>
          <p:cNvSpPr>
            <a:spLocks noGrp="1"/>
          </p:cNvSpPr>
          <p:nvPr>
            <p:ph idx="1"/>
          </p:nvPr>
        </p:nvSpPr>
        <p:spPr>
          <a:xfrm>
            <a:off x="3275856" y="1916832"/>
            <a:ext cx="5688632" cy="4525963"/>
          </a:xfrm>
          <a:prstGeom prst="rect">
            <a:avLst/>
          </a:prstGeom>
          <a:solidFill>
            <a:schemeClr val="accent4">
              <a:lumMod val="20000"/>
              <a:lumOff val="80000"/>
            </a:schemeClr>
          </a:solidFill>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0"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       В </a:t>
            </a:r>
            <a:r>
              <a:rPr kumimoji="0" lang="ru-RU" sz="2000" b="0"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романе «Завтра была война» автор вводит читателя в мир своих воспоминаний о юности, знакомит со своими бывшими одноклассниками и учителями.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Подлинным учителем, старшим другом, наставником </a:t>
            </a:r>
            <a:r>
              <a:rPr kumimoji="0" lang="ru-RU" sz="2000" b="0"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на всю дальнейшую жизнь стал для учащихся 9 «б» класса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директор школы и учитель географии Николай Григорьевич </a:t>
            </a:r>
            <a:r>
              <a:rPr kumimoji="0" lang="ru-RU" sz="2000" b="1" i="0" u="none" strike="noStrike" kern="0" cap="none" spc="0" normalizeH="0" baseline="0" noProof="0" dirty="0" err="1">
                <a:ln>
                  <a:noFill/>
                </a:ln>
                <a:solidFill>
                  <a:srgbClr val="C00000"/>
                </a:solidFill>
                <a:effectLst/>
                <a:uLnTx/>
                <a:uFillTx/>
                <a:latin typeface="Times New Roman" pitchFamily="18" charset="0"/>
                <a:cs typeface="Times New Roman" pitchFamily="18" charset="0"/>
              </a:rPr>
              <a:t>Ромахин</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a:t>
            </a:r>
            <a:r>
              <a:rPr kumimoji="0" lang="ru-RU" sz="2000" b="0"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 Он жил делами и заботами своих учеников.</a:t>
            </a:r>
          </a:p>
        </p:txBody>
      </p:sp>
    </p:spTree>
    <p:extLst>
      <p:ext uri="{BB962C8B-B14F-4D97-AF65-F5344CB8AC3E}">
        <p14:creationId xmlns:p14="http://schemas.microsoft.com/office/powerpoint/2010/main" val="2473958507"/>
      </p:ext>
    </p:extLst>
  </p:cSld>
  <p:clrMapOvr>
    <a:masterClrMapping/>
  </p:clrMapOvr>
  <mc:AlternateContent xmlns:mc="http://schemas.openxmlformats.org/markup-compatibility/2006" xmlns:p14="http://schemas.microsoft.com/office/powerpoint/2010/main">
    <mc:Choice Requires="p14">
      <p:transition spd="slow" p14:dur="2000" advTm="12135"/>
    </mc:Choice>
    <mc:Fallback xmlns="">
      <p:transition spd="slow" advTm="12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74638"/>
            <a:ext cx="8064896" cy="1143000"/>
          </a:xfrm>
        </p:spPr>
        <p:txBody>
          <a:bodyPr>
            <a:noAutofit/>
          </a:bodyPr>
          <a:lstStyle/>
          <a:p>
            <a:r>
              <a:rPr lang="ru-RU" sz="3600" b="1" dirty="0" smtClean="0">
                <a:solidFill>
                  <a:schemeClr val="tx2">
                    <a:lumMod val="50000"/>
                  </a:schemeClr>
                </a:solidFill>
                <a:latin typeface="Times New Roman" pitchFamily="18" charset="0"/>
                <a:ea typeface="+mn-ea"/>
                <a:cs typeface="Times New Roman" pitchFamily="18" charset="0"/>
              </a:rPr>
              <a:t/>
            </a:r>
            <a:br>
              <a:rPr lang="ru-RU" sz="3600" b="1" dirty="0" smtClean="0">
                <a:solidFill>
                  <a:schemeClr val="tx2">
                    <a:lumMod val="50000"/>
                  </a:schemeClr>
                </a:solidFill>
                <a:latin typeface="Times New Roman" pitchFamily="18" charset="0"/>
                <a:ea typeface="+mn-ea"/>
                <a:cs typeface="Times New Roman" pitchFamily="18" charset="0"/>
              </a:rPr>
            </a:br>
            <a:r>
              <a:rPr lang="ru-RU" sz="3600" b="1" dirty="0" smtClean="0">
                <a:solidFill>
                  <a:schemeClr val="tx2">
                    <a:lumMod val="50000"/>
                  </a:schemeClr>
                </a:solidFill>
                <a:latin typeface="Times New Roman" pitchFamily="18" charset="0"/>
                <a:ea typeface="+mn-ea"/>
                <a:cs typeface="Times New Roman" pitchFamily="18" charset="0"/>
              </a:rPr>
              <a:t>В</a:t>
            </a:r>
            <a:r>
              <a:rPr lang="ru-RU" sz="3600" b="1" dirty="0">
                <a:solidFill>
                  <a:schemeClr val="tx2">
                    <a:lumMod val="50000"/>
                  </a:schemeClr>
                </a:solidFill>
                <a:latin typeface="Times New Roman" pitchFamily="18" charset="0"/>
                <a:ea typeface="+mn-ea"/>
                <a:cs typeface="Times New Roman" pitchFamily="18" charset="0"/>
              </a:rPr>
              <a:t>. Г. </a:t>
            </a:r>
            <a:r>
              <a:rPr lang="ru-RU" sz="3600" b="1" dirty="0" smtClean="0">
                <a:solidFill>
                  <a:schemeClr val="tx2">
                    <a:lumMod val="50000"/>
                  </a:schemeClr>
                </a:solidFill>
                <a:latin typeface="Times New Roman" pitchFamily="18" charset="0"/>
                <a:ea typeface="+mn-ea"/>
                <a:cs typeface="Times New Roman" pitchFamily="18" charset="0"/>
              </a:rPr>
              <a:t>Распутин «Уроки французского»</a:t>
            </a:r>
            <a:br>
              <a:rPr lang="ru-RU" sz="3600" b="1" dirty="0" smtClean="0">
                <a:solidFill>
                  <a:schemeClr val="tx2">
                    <a:lumMod val="50000"/>
                  </a:schemeClr>
                </a:solidFill>
                <a:latin typeface="Times New Roman" pitchFamily="18" charset="0"/>
                <a:ea typeface="+mn-ea"/>
                <a:cs typeface="Times New Roman" pitchFamily="18" charset="0"/>
              </a:rPr>
            </a:br>
            <a:endParaRPr lang="ru-RU" sz="6600" b="1" dirty="0">
              <a:solidFill>
                <a:schemeClr val="tx2">
                  <a:lumMod val="50000"/>
                </a:schemeClr>
              </a:solidFill>
            </a:endParaRPr>
          </a:p>
        </p:txBody>
      </p:sp>
      <p:pic>
        <p:nvPicPr>
          <p:cNvPr id="4" name="Picture 2" descr="Валентин Распутин «Уроки французс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25" y="1772816"/>
            <a:ext cx="2708036" cy="4183915"/>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3"/>
          <p:cNvSpPr>
            <a:spLocks noGrp="1"/>
          </p:cNvSpPr>
          <p:nvPr>
            <p:ph idx="1"/>
          </p:nvPr>
        </p:nvSpPr>
        <p:spPr>
          <a:xfrm>
            <a:off x="3275856" y="1791575"/>
            <a:ext cx="5688632" cy="4525963"/>
          </a:xfrm>
          <a:solidFill>
            <a:schemeClr val="accent4">
              <a:lumMod val="20000"/>
              <a:lumOff val="80000"/>
            </a:schemeClr>
          </a:solidFill>
        </p:spPr>
        <p:txBody>
          <a:bodyPr>
            <a:noAutofit/>
          </a:bodyPr>
          <a:lstStyle/>
          <a:p>
            <a:pPr marL="0" indent="0" algn="just">
              <a:buNone/>
            </a:pPr>
            <a:r>
              <a:rPr lang="ru-RU" sz="2000" dirty="0" smtClean="0">
                <a:solidFill>
                  <a:schemeClr val="tx2">
                    <a:lumMod val="50000"/>
                  </a:schemeClr>
                </a:solidFill>
                <a:latin typeface="Times New Roman" pitchFamily="18" charset="0"/>
                <a:cs typeface="Times New Roman" pitchFamily="18" charset="0"/>
              </a:rPr>
              <a:t>    </a:t>
            </a:r>
            <a:endParaRPr lang="ru-RU" sz="2000" dirty="0">
              <a:solidFill>
                <a:schemeClr val="tx2">
                  <a:lumMod val="50000"/>
                </a:schemeClr>
              </a:solidFill>
              <a:latin typeface="Times New Roman" pitchFamily="18" charset="0"/>
              <a:cs typeface="Times New Roman" pitchFamily="18" charset="0"/>
            </a:endParaRPr>
          </a:p>
          <a:p>
            <a:pPr marL="0" indent="0" algn="just">
              <a:lnSpc>
                <a:spcPct val="120000"/>
              </a:lnSpc>
              <a:buNone/>
            </a:pPr>
            <a:r>
              <a:rPr lang="ru-RU" sz="2000" dirty="0" smtClean="0">
                <a:solidFill>
                  <a:schemeClr val="tx2">
                    <a:lumMod val="50000"/>
                  </a:schemeClr>
                </a:solidFill>
                <a:latin typeface="Times New Roman" pitchFamily="18" charset="0"/>
                <a:cs typeface="Times New Roman" pitchFamily="18" charset="0"/>
              </a:rPr>
              <a:t>     Героиня рассказа «Уроки французского» молоденькая </a:t>
            </a:r>
            <a:r>
              <a:rPr lang="ru-RU" sz="2000" b="1" dirty="0" smtClean="0">
                <a:solidFill>
                  <a:srgbClr val="C00000"/>
                </a:solidFill>
                <a:latin typeface="Times New Roman" pitchFamily="18" charset="0"/>
                <a:cs typeface="Times New Roman" pitchFamily="18" charset="0"/>
              </a:rPr>
              <a:t>учительница французского Лидия Михайловна. </a:t>
            </a:r>
            <a:r>
              <a:rPr lang="ru-RU" sz="2000" dirty="0" smtClean="0">
                <a:solidFill>
                  <a:schemeClr val="tx2">
                    <a:lumMod val="50000"/>
                  </a:schemeClr>
                </a:solidFill>
                <a:latin typeface="Times New Roman" pitchFamily="18" charset="0"/>
                <a:cs typeface="Times New Roman" pitchFamily="18" charset="0"/>
              </a:rPr>
              <a:t>Она одна видит, как нелегко живется вдали от дома и семьи ее талантливому, но полуголодному ученику. Она пытается помочь ему.</a:t>
            </a:r>
            <a:r>
              <a:rPr lang="ru-RU" sz="2000" dirty="0">
                <a:solidFill>
                  <a:schemeClr val="tx2">
                    <a:lumMod val="50000"/>
                  </a:schemeClr>
                </a:solidFill>
                <a:latin typeface="Times New Roman" pitchFamily="18" charset="0"/>
                <a:cs typeface="Times New Roman" pitchFamily="18" charset="0"/>
              </a:rPr>
              <a:t> Учительница готова жертвовать собственной работой, чтобы показать мальчику жизненный урок: в любой ситуации необходимо оставаться </a:t>
            </a:r>
            <a:r>
              <a:rPr lang="ru-RU" sz="2000" dirty="0" smtClean="0">
                <a:solidFill>
                  <a:schemeClr val="tx2">
                    <a:lumMod val="50000"/>
                  </a:schemeClr>
                </a:solidFill>
                <a:latin typeface="Times New Roman" pitchFamily="18" charset="0"/>
                <a:cs typeface="Times New Roman" pitchFamily="18" charset="0"/>
              </a:rPr>
              <a:t>человеком.</a:t>
            </a:r>
          </a:p>
          <a:p>
            <a:pPr marL="0" indent="0">
              <a:buNone/>
            </a:pPr>
            <a:endParaRPr lang="ru-RU" sz="2000" dirty="0">
              <a:solidFill>
                <a:schemeClr val="tx2">
                  <a:lumMod val="50000"/>
                </a:schemeClr>
              </a:solidFill>
              <a:latin typeface="Times New Roman" pitchFamily="18" charset="0"/>
              <a:cs typeface="Times New Roman" pitchFamily="18" charset="0"/>
            </a:endParaRPr>
          </a:p>
          <a:p>
            <a:pPr marL="0" indent="0">
              <a:buNone/>
            </a:pPr>
            <a:endParaRPr lang="ru-RU" sz="2000" dirty="0" smtClean="0">
              <a:solidFill>
                <a:schemeClr val="tx2">
                  <a:lumMod val="50000"/>
                </a:schemeClr>
              </a:solidFill>
              <a:latin typeface="Times New Roman" pitchFamily="18" charset="0"/>
              <a:cs typeface="Times New Roman" pitchFamily="18" charset="0"/>
            </a:endParaRPr>
          </a:p>
          <a:p>
            <a:pPr marL="0" indent="0">
              <a:buNone/>
            </a:pPr>
            <a:r>
              <a:rPr lang="ru-RU" sz="2000" dirty="0" smtClean="0">
                <a:solidFill>
                  <a:schemeClr val="tx2">
                    <a:lumMod val="50000"/>
                  </a:schemeClr>
                </a:solidFill>
                <a:latin typeface="Times New Roman" pitchFamily="18" charset="0"/>
                <a:cs typeface="Times New Roman" pitchFamily="18" charset="0"/>
              </a:rPr>
              <a:t>.</a:t>
            </a:r>
            <a:r>
              <a:rPr lang="ru-RU" sz="2000" dirty="0">
                <a:solidFill>
                  <a:schemeClr val="tx2">
                    <a:lumMod val="50000"/>
                  </a:schemeClr>
                </a:solidFill>
                <a:latin typeface="Times New Roman" pitchFamily="18" charset="0"/>
                <a:cs typeface="Times New Roman" pitchFamily="18" charset="0"/>
              </a:rPr>
              <a:t> </a:t>
            </a:r>
          </a:p>
          <a:p>
            <a:pPr marL="0" indent="0">
              <a:buNone/>
            </a:pPr>
            <a:endParaRPr lang="ru-RU" sz="20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09780138"/>
      </p:ext>
    </p:extLst>
  </p:cSld>
  <p:clrMapOvr>
    <a:masterClrMapping/>
  </p:clrMapOvr>
  <mc:AlternateContent xmlns:mc="http://schemas.openxmlformats.org/markup-compatibility/2006" xmlns:p14="http://schemas.microsoft.com/office/powerpoint/2010/main">
    <mc:Choice Requires="p14">
      <p:transition spd="slow" p14:dur="2000" advTm="17675"/>
    </mc:Choice>
    <mc:Fallback xmlns="">
      <p:transition spd="slow" advTm="17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1600" y="274638"/>
            <a:ext cx="7715200" cy="850106"/>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chemeClr val="tx2">
                    <a:lumMod val="50000"/>
                  </a:schemeClr>
                </a:solidFill>
                <a:effectLst/>
                <a:uLnTx/>
                <a:uFillTx/>
                <a:latin typeface="Times New Roman"/>
              </a:rPr>
              <a:t>Великие педагоги, изменившие мир</a:t>
            </a:r>
            <a:endParaRPr kumimoji="0" lang="ru-RU" sz="3600" b="1" i="0" u="none" strike="noStrike" kern="0" cap="none" spc="0" normalizeH="0" baseline="0" noProof="0" dirty="0">
              <a:ln>
                <a:noFill/>
              </a:ln>
              <a:solidFill>
                <a:schemeClr val="tx2">
                  <a:lumMod val="50000"/>
                </a:schemeClr>
              </a:solidFill>
              <a:effectLst/>
              <a:uLnTx/>
              <a:uFillTx/>
              <a:latin typeface="Times New Roman"/>
            </a:endParaRPr>
          </a:p>
        </p:txBody>
      </p:sp>
      <p:pic>
        <p:nvPicPr>
          <p:cNvPr id="6" name="Объект 4" descr="https://ekbschool.ru/uploads/ushinskiy-detskie-skazk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2065396"/>
            <a:ext cx="2304256" cy="1944216"/>
          </a:xfrm>
          <a:prstGeom prst="rect">
            <a:avLst/>
          </a:prstGeom>
          <a:noFill/>
          <a:ln>
            <a:noFill/>
          </a:ln>
        </p:spPr>
      </p:pic>
      <p:pic>
        <p:nvPicPr>
          <p:cNvPr id="7" name="Рисунок 6" descr="https://i0.wp.com/burkprf.ru/wp-content/uploads/2022/05/%D0%9C%D0%B0%D0%BA%D0%B0%D1%80%D0%B5%D0%BD%D0%BA%D0%BE.jpg?resize=274%2C381&amp;ssl=1"/>
          <p:cNvPicPr/>
          <p:nvPr/>
        </p:nvPicPr>
        <p:blipFill>
          <a:blip r:embed="rId3">
            <a:extLst>
              <a:ext uri="{28A0092B-C50C-407E-A947-70E740481C1C}">
                <a14:useLocalDpi xmlns:a14="http://schemas.microsoft.com/office/drawing/2010/main" val="0"/>
              </a:ext>
            </a:extLst>
          </a:blip>
          <a:srcRect/>
          <a:stretch>
            <a:fillRect/>
          </a:stretch>
        </p:blipFill>
        <p:spPr bwMode="auto">
          <a:xfrm>
            <a:off x="6586976" y="2042980"/>
            <a:ext cx="2160241" cy="2592287"/>
          </a:xfrm>
          <a:prstGeom prst="rect">
            <a:avLst/>
          </a:prstGeom>
          <a:noFill/>
          <a:ln>
            <a:noFill/>
          </a:ln>
        </p:spPr>
      </p:pic>
      <p:pic>
        <p:nvPicPr>
          <p:cNvPr id="8" name="Объект 6" descr="C:\Users\Home\Desktop\slide-0.jp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05064"/>
            <a:ext cx="2304255" cy="2540725"/>
          </a:xfrm>
          <a:prstGeom prst="rect">
            <a:avLst/>
          </a:prstGeom>
          <a:noFill/>
          <a:ln>
            <a:noFill/>
          </a:ln>
        </p:spPr>
      </p:pic>
      <p:sp>
        <p:nvSpPr>
          <p:cNvPr id="4" name="TextBox 3"/>
          <p:cNvSpPr txBox="1"/>
          <p:nvPr/>
        </p:nvSpPr>
        <p:spPr>
          <a:xfrm>
            <a:off x="3286885" y="4066149"/>
            <a:ext cx="1922156" cy="369332"/>
          </a:xfrm>
          <a:prstGeom prst="rect">
            <a:avLst/>
          </a:prstGeom>
          <a:solidFill>
            <a:schemeClr val="accent4">
              <a:lumMod val="40000"/>
              <a:lumOff val="60000"/>
            </a:schemeClr>
          </a:solidFill>
          <a:ln>
            <a:solidFill>
              <a:srgbClr val="C00000"/>
            </a:solidFill>
          </a:ln>
        </p:spPr>
        <p:txBody>
          <a:bodyPr wrap="square" rtlCol="0">
            <a:spAutoFit/>
          </a:bodyPr>
          <a:lstStyle/>
          <a:p>
            <a:r>
              <a:rPr lang="ru-RU" b="1" dirty="0" err="1" smtClean="0">
                <a:solidFill>
                  <a:schemeClr val="tx2">
                    <a:lumMod val="50000"/>
                  </a:schemeClr>
                </a:solidFill>
                <a:latin typeface="Times New Roman" pitchFamily="18" charset="0"/>
                <a:cs typeface="Times New Roman" pitchFamily="18" charset="0"/>
              </a:rPr>
              <a:t>К.Д.Ушинский</a:t>
            </a:r>
            <a:r>
              <a:rPr lang="ru-RU" b="1" dirty="0" smtClean="0">
                <a:solidFill>
                  <a:schemeClr val="tx2">
                    <a:lumMod val="50000"/>
                  </a:schemeClr>
                </a:solidFill>
                <a:latin typeface="Times New Roman" pitchFamily="18" charset="0"/>
                <a:cs typeface="Times New Roman" pitchFamily="18" charset="0"/>
              </a:rPr>
              <a:t> </a:t>
            </a:r>
            <a:endParaRPr lang="ru-RU" b="1" dirty="0">
              <a:solidFill>
                <a:schemeClr val="tx2">
                  <a:lumMod val="50000"/>
                </a:schemeClr>
              </a:solidFill>
              <a:latin typeface="Times New Roman" pitchFamily="18" charset="0"/>
              <a:cs typeface="Times New Roman" pitchFamily="18" charset="0"/>
            </a:endParaRPr>
          </a:p>
        </p:txBody>
      </p:sp>
      <p:sp>
        <p:nvSpPr>
          <p:cNvPr id="9" name="TextBox 8"/>
          <p:cNvSpPr txBox="1"/>
          <p:nvPr/>
        </p:nvSpPr>
        <p:spPr>
          <a:xfrm>
            <a:off x="3203848" y="6067691"/>
            <a:ext cx="2088231" cy="369332"/>
          </a:xfrm>
          <a:prstGeom prst="rect">
            <a:avLst/>
          </a:prstGeom>
          <a:solidFill>
            <a:schemeClr val="accent4">
              <a:lumMod val="40000"/>
              <a:lumOff val="60000"/>
            </a:schemeClr>
          </a:solidFill>
          <a:ln>
            <a:solidFill>
              <a:srgbClr val="C00000"/>
            </a:solidFill>
          </a:ln>
        </p:spPr>
        <p:txBody>
          <a:bodyPr wrap="square" rtlCol="0">
            <a:spAutoFit/>
          </a:bodyPr>
          <a:lstStyle/>
          <a:p>
            <a:r>
              <a:rPr lang="ru-RU" b="1" dirty="0" err="1" smtClean="0">
                <a:solidFill>
                  <a:schemeClr val="tx2">
                    <a:lumMod val="50000"/>
                  </a:schemeClr>
                </a:solidFill>
                <a:latin typeface="Times New Roman" pitchFamily="18" charset="0"/>
                <a:cs typeface="Times New Roman" pitchFamily="18" charset="0"/>
              </a:rPr>
              <a:t>Л.С.Выготский</a:t>
            </a:r>
            <a:r>
              <a:rPr lang="ru-RU" b="1" dirty="0" smtClean="0">
                <a:solidFill>
                  <a:schemeClr val="tx2">
                    <a:lumMod val="50000"/>
                  </a:schemeClr>
                </a:solidFill>
                <a:latin typeface="Times New Roman" pitchFamily="18" charset="0"/>
                <a:cs typeface="Times New Roman" pitchFamily="18" charset="0"/>
              </a:rPr>
              <a:t> </a:t>
            </a:r>
            <a:endParaRPr lang="ru-RU" b="1" dirty="0">
              <a:solidFill>
                <a:schemeClr val="tx2">
                  <a:lumMod val="50000"/>
                </a:schemeClr>
              </a:solidFill>
              <a:latin typeface="Times New Roman" pitchFamily="18" charset="0"/>
              <a:cs typeface="Times New Roman" pitchFamily="18" charset="0"/>
            </a:endParaRPr>
          </a:p>
        </p:txBody>
      </p:sp>
      <p:sp>
        <p:nvSpPr>
          <p:cNvPr id="10" name="TextBox 9"/>
          <p:cNvSpPr txBox="1"/>
          <p:nvPr/>
        </p:nvSpPr>
        <p:spPr>
          <a:xfrm>
            <a:off x="7020272" y="4723376"/>
            <a:ext cx="1944216" cy="369332"/>
          </a:xfrm>
          <a:prstGeom prst="rect">
            <a:avLst/>
          </a:prstGeom>
          <a:solidFill>
            <a:schemeClr val="accent4">
              <a:lumMod val="40000"/>
              <a:lumOff val="60000"/>
            </a:schemeClr>
          </a:solidFill>
          <a:ln>
            <a:solidFill>
              <a:srgbClr val="C00000"/>
            </a:solidFill>
          </a:ln>
        </p:spPr>
        <p:txBody>
          <a:bodyPr wrap="square" rtlCol="0">
            <a:spAutoFit/>
          </a:bodyPr>
          <a:lstStyle/>
          <a:p>
            <a:r>
              <a:rPr lang="ru-RU" b="1" dirty="0" err="1" smtClean="0">
                <a:solidFill>
                  <a:schemeClr val="tx2">
                    <a:lumMod val="50000"/>
                  </a:schemeClr>
                </a:solidFill>
                <a:latin typeface="Times New Roman" pitchFamily="18" charset="0"/>
                <a:cs typeface="Times New Roman" pitchFamily="18" charset="0"/>
              </a:rPr>
              <a:t>А.С.Макаренко</a:t>
            </a:r>
            <a:r>
              <a:rPr lang="ru-RU" b="1" dirty="0" smtClean="0">
                <a:solidFill>
                  <a:schemeClr val="tx2">
                    <a:lumMod val="50000"/>
                  </a:schemeClr>
                </a:solidFill>
                <a:latin typeface="Times New Roman" pitchFamily="18" charset="0"/>
                <a:cs typeface="Times New Roman" pitchFamily="18" charset="0"/>
              </a:rPr>
              <a:t> </a:t>
            </a:r>
            <a:endParaRPr lang="ru-RU" b="1"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4562168"/>
      </p:ext>
    </p:extLst>
  </p:cSld>
  <p:clrMapOvr>
    <a:masterClrMapping/>
  </p:clrMapOvr>
  <mc:AlternateContent xmlns:mc="http://schemas.openxmlformats.org/markup-compatibility/2006" xmlns:p14="http://schemas.microsoft.com/office/powerpoint/2010/main">
    <mc:Choice Requires="p14">
      <p:transition spd="slow" p14:dur="2000" advTm="3599"/>
    </mc:Choice>
    <mc:Fallback xmlns="">
      <p:transition spd="slow" advTm="359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99592" y="404664"/>
            <a:ext cx="8064896" cy="6336704"/>
          </a:xfrm>
          <a:solidFill>
            <a:schemeClr val="accent4">
              <a:lumMod val="20000"/>
              <a:lumOff val="80000"/>
            </a:schemeClr>
          </a:solidFill>
          <a:ln w="57150">
            <a:solidFill>
              <a:srgbClr val="C00000"/>
            </a:solidFill>
          </a:ln>
        </p:spPr>
        <p:txBody>
          <a:bodyPr>
            <a:normAutofit/>
          </a:bodyPr>
          <a:lstStyle/>
          <a:p>
            <a:pPr marL="0" lvl="0" indent="0" algn="just">
              <a:buNone/>
            </a:pPr>
            <a:r>
              <a:rPr lang="ru-RU" sz="1900" dirty="0" smtClean="0">
                <a:solidFill>
                  <a:prstClr val="black"/>
                </a:solidFill>
                <a:latin typeface="Times New Roman"/>
              </a:rPr>
              <a:t>	Профессия </a:t>
            </a:r>
            <a:r>
              <a:rPr lang="ru-RU" sz="1900" dirty="0">
                <a:solidFill>
                  <a:prstClr val="black"/>
                </a:solidFill>
                <a:latin typeface="Times New Roman"/>
              </a:rPr>
              <a:t>учителя не  из легких, но без учителя не будет ни врача, ни экономиста, ни менеджера, никого. </a:t>
            </a:r>
            <a:endParaRPr lang="ru-RU" sz="1900" dirty="0" smtClean="0">
              <a:solidFill>
                <a:prstClr val="black"/>
              </a:solidFill>
              <a:latin typeface="Times New Roman"/>
            </a:endParaRPr>
          </a:p>
          <a:p>
            <a:pPr marL="0" lvl="0" indent="0" algn="just">
              <a:buNone/>
            </a:pPr>
            <a:r>
              <a:rPr lang="ru-RU" sz="1900" dirty="0">
                <a:solidFill>
                  <a:prstClr val="black"/>
                </a:solidFill>
                <a:latin typeface="Times New Roman"/>
              </a:rPr>
              <a:t>	</a:t>
            </a:r>
            <a:r>
              <a:rPr lang="ru-RU" sz="1900" dirty="0" smtClean="0">
                <a:solidFill>
                  <a:prstClr val="black"/>
                </a:solidFill>
                <a:latin typeface="Times New Roman"/>
              </a:rPr>
              <a:t>Учитель </a:t>
            </a:r>
            <a:r>
              <a:rPr lang="ru-RU" sz="1900" dirty="0">
                <a:solidFill>
                  <a:prstClr val="black"/>
                </a:solidFill>
                <a:latin typeface="Times New Roman"/>
              </a:rPr>
              <a:t>– самая важная, нужная и благородная профессия на Земле! Учителя формируют будущее общества, не только передавая знания, но и вдохновляя учеников быть лучше. Благодаря своему постоянному вкладу и присутствию в жизни учеников, учителя оказывают незаменимое влияние на формирование личности и развитие общества в целом.</a:t>
            </a:r>
          </a:p>
          <a:p>
            <a:pPr marL="0" lvl="0" indent="0" algn="just">
              <a:buNone/>
            </a:pPr>
            <a:r>
              <a:rPr lang="ru-RU" sz="1900" dirty="0">
                <a:solidFill>
                  <a:prstClr val="black"/>
                </a:solidFill>
                <a:latin typeface="Times New Roman"/>
              </a:rPr>
              <a:t>        В. В. Путин сказал: </a:t>
            </a:r>
            <a:r>
              <a:rPr lang="ru-RU" sz="1900" b="1" i="1" dirty="0">
                <a:solidFill>
                  <a:srgbClr val="C00000"/>
                </a:solidFill>
                <a:latin typeface="Times New Roman"/>
              </a:rPr>
              <a:t>"Именно </a:t>
            </a:r>
            <a:r>
              <a:rPr lang="ru-RU" sz="1900" b="1" i="1" u="sng" dirty="0">
                <a:solidFill>
                  <a:srgbClr val="C00000"/>
                </a:solidFill>
                <a:latin typeface="Times New Roman"/>
              </a:rPr>
              <a:t>педагог</a:t>
            </a:r>
            <a:r>
              <a:rPr lang="ru-RU" sz="1900" b="1" i="1" dirty="0">
                <a:solidFill>
                  <a:srgbClr val="C00000"/>
                </a:solidFill>
                <a:latin typeface="Times New Roman"/>
              </a:rPr>
              <a:t>, учитель формирует в каждом из нас основы нашего мировоззрения. И от этого в значительной степени зависит </a:t>
            </a:r>
            <a:r>
              <a:rPr lang="ru-RU" sz="1900" b="1" i="1" u="sng" dirty="0">
                <a:solidFill>
                  <a:srgbClr val="C00000"/>
                </a:solidFill>
                <a:latin typeface="Times New Roman"/>
              </a:rPr>
              <a:t>устойчивость, стабильность и будущее нашего государства"</a:t>
            </a:r>
          </a:p>
          <a:p>
            <a:endParaRPr lang="ru-RU" b="1" dirty="0">
              <a:solidFill>
                <a:srgbClr val="C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4005064"/>
            <a:ext cx="4495711" cy="2576111"/>
          </a:xfrm>
          <a:prstGeom prst="rect">
            <a:avLst/>
          </a:prstGeom>
        </p:spPr>
      </p:pic>
    </p:spTree>
    <p:extLst>
      <p:ext uri="{BB962C8B-B14F-4D97-AF65-F5344CB8AC3E}">
        <p14:creationId xmlns:p14="http://schemas.microsoft.com/office/powerpoint/2010/main" val="446704529"/>
      </p:ext>
    </p:extLst>
  </p:cSld>
  <p:clrMapOvr>
    <a:masterClrMapping/>
  </p:clrMapOvr>
  <mc:AlternateContent xmlns:mc="http://schemas.openxmlformats.org/markup-compatibility/2006" xmlns:p14="http://schemas.microsoft.com/office/powerpoint/2010/main">
    <mc:Choice Requires="p14">
      <p:transition spd="slow" p14:dur="2000" advTm="34641"/>
    </mc:Choice>
    <mc:Fallback xmlns="">
      <p:transition spd="slow" advTm="346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4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idx="1"/>
          </p:nvPr>
        </p:nvSpPr>
        <p:spPr>
          <a:xfrm>
            <a:off x="899592" y="404664"/>
            <a:ext cx="8064896" cy="3050900"/>
          </a:xfrm>
          <a:prstGeom prst="rect">
            <a:avLst/>
          </a:prstGeom>
          <a:solidFill>
            <a:schemeClr val="accent4">
              <a:lumMod val="60000"/>
              <a:lumOff val="40000"/>
            </a:schemeClr>
          </a:solidFill>
          <a:ln>
            <a:solidFill>
              <a:srgbClr val="C00000"/>
            </a:solidFill>
          </a:ln>
        </p:spPr>
        <p:txBody>
          <a:bodyPr wrap="square">
            <a:spAutoFit/>
          </a:bodyPr>
          <a:lstStyle/>
          <a:p>
            <a:pPr marL="0" marR="0" lvl="0" indent="0" algn="r" defTabSz="914400" eaLnBrk="1" fontAlgn="auto" latinLnBrk="0" hangingPunct="1">
              <a:lnSpc>
                <a:spcPct val="107000"/>
              </a:lnSpc>
              <a:spcBef>
                <a:spcPts val="0"/>
              </a:spcBef>
              <a:spcAft>
                <a:spcPts val="0"/>
              </a:spcAft>
              <a:buClrTx/>
              <a:buSzTx/>
              <a:buFontTx/>
              <a:buNone/>
              <a:tabLst/>
              <a:defRPr/>
            </a:pPr>
            <a:endParaRPr kumimoji="0" lang="ru-RU" sz="2400" b="1" i="1" u="none" strike="noStrike" kern="0" cap="none" spc="0" normalizeH="0" baseline="0" noProof="0" dirty="0" smtClean="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endParaRPr>
          </a:p>
          <a:p>
            <a:pPr marL="0" marR="0" lvl="0" indent="0" algn="r" defTabSz="914400" eaLnBrk="1" fontAlgn="auto" latinLnBrk="0" hangingPunct="1">
              <a:lnSpc>
                <a:spcPct val="107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t>… </a:t>
            </a:r>
            <a: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t>Вы знаете, мне по-прежнему верится,</a:t>
            </a:r>
            <a:b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br>
            <a: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t>что если останется жить Земля,</a:t>
            </a:r>
            <a:b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br>
            <a: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t>высшим достоинством человечества</a:t>
            </a:r>
            <a:b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br>
            <a: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rPr>
              <a:t>станут когда-нибудь учителя!</a:t>
            </a:r>
          </a:p>
          <a:p>
            <a:pPr marL="0" marR="0" lvl="0" indent="0" algn="r" defTabSz="914400" eaLnBrk="1" fontAlgn="auto" latinLnBrk="0" hangingPunct="1">
              <a:lnSpc>
                <a:spcPct val="107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75000"/>
                  </a:schemeClr>
                </a:solidFill>
                <a:effectLst/>
                <a:uLnTx/>
                <a:uFillTx/>
                <a:latin typeface="Times New Roman" pitchFamily="18" charset="0"/>
                <a:ea typeface="Times New Roman" panose="02020603050405020304" pitchFamily="18" charset="0"/>
                <a:cs typeface="Times New Roman" pitchFamily="18" charset="0"/>
              </a:rPr>
              <a:t>   Р</a:t>
            </a:r>
            <a: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Times New Roman" panose="02020603050405020304" pitchFamily="18" charset="0"/>
                <a:cs typeface="Times New Roman" pitchFamily="18" charset="0"/>
              </a:rPr>
              <a:t>. Рождественский</a:t>
            </a:r>
            <a:br>
              <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Times New Roman" panose="02020603050405020304" pitchFamily="18" charset="0"/>
                <a:cs typeface="Times New Roman" pitchFamily="18" charset="0"/>
              </a:rPr>
            </a:br>
            <a:endParaRPr kumimoji="0" lang="ru-RU" sz="2400" b="1"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endParaRPr>
          </a:p>
          <a:p>
            <a:pPr marL="0" marR="0" lvl="0" indent="0" algn="r" defTabSz="914400" eaLnBrk="1" fontAlgn="auto" latinLnBrk="0" hangingPunct="1">
              <a:lnSpc>
                <a:spcPts val="1500"/>
              </a:lnSpc>
              <a:spcBef>
                <a:spcPts val="0"/>
              </a:spcBef>
              <a:spcAft>
                <a:spcPts val="800"/>
              </a:spcAft>
              <a:buClrTx/>
              <a:buSzTx/>
              <a:buFontTx/>
              <a:buNone/>
              <a:tabLst/>
              <a:defRPr/>
            </a:pPr>
            <a:r>
              <a:rPr kumimoji="0" lang="ru-RU" sz="1800" b="0" i="1" u="none" strike="noStrike" kern="0" cap="none" spc="0" normalizeH="0" baseline="0" noProof="0" dirty="0">
                <a:ln>
                  <a:noFill/>
                </a:ln>
                <a:solidFill>
                  <a:schemeClr val="tx2">
                    <a:lumMod val="75000"/>
                  </a:schemeClr>
                </a:solidFill>
                <a:effectLst/>
                <a:uLnTx/>
                <a:uFillTx/>
                <a:latin typeface="Times New Roman" pitchFamily="18" charset="0"/>
                <a:ea typeface="Times New Roman" panose="02020603050405020304" pitchFamily="18" charset="0"/>
                <a:cs typeface="Times New Roman" pitchFamily="18" charset="0"/>
              </a:rPr>
              <a:t> </a:t>
            </a:r>
            <a:endParaRPr kumimoji="0" lang="ru-RU" sz="1800" b="0" i="1" u="none" strike="noStrike" kern="0" cap="none" spc="0" normalizeH="0" baseline="0" noProof="0" dirty="0">
              <a:ln>
                <a:noFill/>
              </a:ln>
              <a:solidFill>
                <a:schemeClr val="tx2">
                  <a:lumMod val="75000"/>
                </a:schemeClr>
              </a:solidFill>
              <a:effectLst/>
              <a:uLnTx/>
              <a:uFillTx/>
              <a:latin typeface="Times New Roman" pitchFamily="18" charset="0"/>
              <a:ea typeface="Calibri" panose="020F0502020204030204" pitchFamily="34"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3717032"/>
            <a:ext cx="4824536" cy="265626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908719"/>
            <a:ext cx="2069691" cy="2244405"/>
          </a:xfrm>
          <a:prstGeom prst="rect">
            <a:avLst/>
          </a:prstGeom>
        </p:spPr>
      </p:pic>
    </p:spTree>
    <p:extLst>
      <p:ext uri="{BB962C8B-B14F-4D97-AF65-F5344CB8AC3E}">
        <p14:creationId xmlns:p14="http://schemas.microsoft.com/office/powerpoint/2010/main" val="3954449498"/>
      </p:ext>
    </p:extLst>
  </p:cSld>
  <p:clrMapOvr>
    <a:masterClrMapping/>
  </p:clrMapOvr>
  <mc:AlternateContent xmlns:mc="http://schemas.openxmlformats.org/markup-compatibility/2006" xmlns:p14="http://schemas.microsoft.com/office/powerpoint/2010/main">
    <mc:Choice Requires="p14">
      <p:transition spd="slow" p14:dur="2000" advTm="12701"/>
    </mc:Choice>
    <mc:Fallback xmlns="">
      <p:transition spd="slow" advTm="127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1143000"/>
          </a:xfrm>
        </p:spPr>
        <p:txBody>
          <a:bodyPr>
            <a:noAutofit/>
          </a:bodyPr>
          <a:lstStyle/>
          <a:p>
            <a:r>
              <a:rPr lang="ru-RU" sz="3600" b="1" dirty="0">
                <a:solidFill>
                  <a:schemeClr val="tx2">
                    <a:lumMod val="50000"/>
                  </a:schemeClr>
                </a:solidFill>
                <a:latin typeface="Times New Roman"/>
              </a:rPr>
              <a:t>Ушинский</a:t>
            </a:r>
            <a:br>
              <a:rPr lang="ru-RU" sz="3600" b="1" dirty="0">
                <a:solidFill>
                  <a:schemeClr val="tx2">
                    <a:lumMod val="50000"/>
                  </a:schemeClr>
                </a:solidFill>
                <a:latin typeface="Times New Roman"/>
              </a:rPr>
            </a:br>
            <a:r>
              <a:rPr lang="ru-RU" sz="3600" b="1" dirty="0">
                <a:solidFill>
                  <a:schemeClr val="tx2">
                    <a:lumMod val="50000"/>
                  </a:schemeClr>
                </a:solidFill>
                <a:latin typeface="Times New Roman"/>
              </a:rPr>
              <a:t> Константин </a:t>
            </a:r>
            <a:r>
              <a:rPr lang="ru-RU" sz="3600" b="1" dirty="0" smtClean="0">
                <a:solidFill>
                  <a:schemeClr val="tx2">
                    <a:lumMod val="50000"/>
                  </a:schemeClr>
                </a:solidFill>
                <a:latin typeface="Times New Roman"/>
              </a:rPr>
              <a:t>Дмитриевич</a:t>
            </a:r>
            <a:endParaRPr lang="ru-RU" sz="3600" dirty="0">
              <a:solidFill>
                <a:schemeClr val="tx2">
                  <a:lumMod val="50000"/>
                </a:schemeClr>
              </a:solidFill>
            </a:endParaRPr>
          </a:p>
        </p:txBody>
      </p:sp>
      <p:sp>
        <p:nvSpPr>
          <p:cNvPr id="24" name="Объект 3"/>
          <p:cNvSpPr>
            <a:spLocks noGrp="1"/>
          </p:cNvSpPr>
          <p:nvPr>
            <p:ph sz="half" idx="4294967295"/>
          </p:nvPr>
        </p:nvSpPr>
        <p:spPr>
          <a:xfrm>
            <a:off x="3422964" y="1988840"/>
            <a:ext cx="5256584" cy="1152127"/>
          </a:xfrm>
          <a:prstGeom prst="rect">
            <a:avLst/>
          </a:prstGeom>
          <a:solidFill>
            <a:schemeClr val="accent4">
              <a:lumMod val="20000"/>
              <a:lumOff val="80000"/>
            </a:schemeClr>
          </a:solidFill>
          <a:ln w="28575">
            <a:solidFill>
              <a:srgbClr val="C00000"/>
            </a:solidFill>
            <a:prstDash val="solid"/>
          </a:ln>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         Великий русский педагог, основоположник научной педагогики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в России.</a:t>
            </a:r>
          </a:p>
        </p:txBody>
      </p:sp>
      <p:sp>
        <p:nvSpPr>
          <p:cNvPr id="18" name="Прямоугольник 17"/>
          <p:cNvSpPr/>
          <p:nvPr/>
        </p:nvSpPr>
        <p:spPr>
          <a:xfrm>
            <a:off x="3441220" y="5261873"/>
            <a:ext cx="5220072" cy="1323439"/>
          </a:xfrm>
          <a:prstGeom prst="rect">
            <a:avLst/>
          </a:prstGeom>
          <a:solidFill>
            <a:schemeClr val="accent4">
              <a:lumMod val="40000"/>
              <a:lumOff val="60000"/>
            </a:schemeClr>
          </a:solidFill>
          <a:ln w="38100">
            <a:solidFill>
              <a:srgbClr val="C00000"/>
            </a:solidFill>
          </a:ln>
        </p:spPr>
        <p:txBody>
          <a:bodyPr wrap="square">
            <a:spAutoFit/>
          </a:bodyPr>
          <a:lstStyle/>
          <a:p>
            <a:pPr lvl="0" algn="just">
              <a:defRPr/>
            </a:pPr>
            <a:r>
              <a:rPr lang="ru-RU" sz="2000" b="1" kern="0" dirty="0">
                <a:solidFill>
                  <a:schemeClr val="tx2">
                    <a:lumMod val="50000"/>
                  </a:schemeClr>
                </a:solidFill>
                <a:latin typeface="Times New Roman" pitchFamily="18" charset="0"/>
                <a:cs typeface="Times New Roman" pitchFamily="18" charset="0"/>
              </a:rPr>
              <a:t>Основа его педагогической системы – требование демократизации </a:t>
            </a:r>
            <a:endParaRPr lang="ru-RU" sz="2000" b="1" kern="0" dirty="0" smtClean="0">
              <a:solidFill>
                <a:schemeClr val="tx2">
                  <a:lumMod val="50000"/>
                </a:schemeClr>
              </a:solidFill>
              <a:latin typeface="Times New Roman" pitchFamily="18" charset="0"/>
              <a:cs typeface="Times New Roman" pitchFamily="18" charset="0"/>
            </a:endParaRPr>
          </a:p>
          <a:p>
            <a:pPr lvl="0" algn="just">
              <a:defRPr/>
            </a:pPr>
            <a:r>
              <a:rPr lang="ru-RU" sz="2000" b="1" kern="0" dirty="0" smtClean="0">
                <a:solidFill>
                  <a:schemeClr val="tx2">
                    <a:lumMod val="50000"/>
                  </a:schemeClr>
                </a:solidFill>
                <a:latin typeface="Times New Roman" pitchFamily="18" charset="0"/>
                <a:cs typeface="Times New Roman" pitchFamily="18" charset="0"/>
              </a:rPr>
              <a:t>народного </a:t>
            </a:r>
            <a:r>
              <a:rPr lang="ru-RU" sz="2000" b="1" kern="0" dirty="0">
                <a:solidFill>
                  <a:schemeClr val="tx2">
                    <a:lumMod val="50000"/>
                  </a:schemeClr>
                </a:solidFill>
                <a:latin typeface="Times New Roman" pitchFamily="18" charset="0"/>
                <a:cs typeface="Times New Roman" pitchFamily="18" charset="0"/>
              </a:rPr>
              <a:t>образования и идея народности воспитания.</a:t>
            </a:r>
          </a:p>
        </p:txBody>
      </p:sp>
      <p:pic>
        <p:nvPicPr>
          <p:cNvPr id="31" name="Рисунок 30"/>
          <p:cNvPicPr>
            <a:picLocks noChangeAspect="1"/>
          </p:cNvPicPr>
          <p:nvPr/>
        </p:nvPicPr>
        <p:blipFill>
          <a:blip r:embed="rId2"/>
          <a:stretch>
            <a:fillRect/>
          </a:stretch>
        </p:blipFill>
        <p:spPr>
          <a:xfrm>
            <a:off x="3635896" y="3236683"/>
            <a:ext cx="1232673" cy="1826182"/>
          </a:xfrm>
          <a:prstGeom prst="rect">
            <a:avLst/>
          </a:prstGeom>
        </p:spPr>
      </p:pic>
      <p:pic>
        <p:nvPicPr>
          <p:cNvPr id="32" name="Picture 2" descr="Константин Ушинский - Моя система воспитания. О нравственности обложка книги"/>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255866"/>
            <a:ext cx="1194792" cy="1806999"/>
          </a:xfrm>
          <a:prstGeom prst="rect">
            <a:avLst/>
          </a:prstGeom>
          <a:noFill/>
          <a:extLst>
            <a:ext uri="{909E8E84-426E-40DD-AFC4-6F175D3DCCD1}">
              <a14:hiddenFill xmlns:a14="http://schemas.microsoft.com/office/drawing/2010/main">
                <a:solidFill>
                  <a:srgbClr val="FFFFFF"/>
                </a:solidFill>
              </a14:hiddenFill>
            </a:ext>
          </a:extLst>
        </p:spPr>
      </p:pic>
      <p:pic>
        <p:nvPicPr>
          <p:cNvPr id="33" name="Рисунок 32"/>
          <p:cNvPicPr>
            <a:picLocks noChangeAspect="1"/>
          </p:cNvPicPr>
          <p:nvPr/>
        </p:nvPicPr>
        <p:blipFill>
          <a:blip r:embed="rId4"/>
          <a:stretch>
            <a:fillRect/>
          </a:stretch>
        </p:blipFill>
        <p:spPr>
          <a:xfrm>
            <a:off x="6948264" y="3286118"/>
            <a:ext cx="1221616" cy="1882305"/>
          </a:xfrm>
          <a:prstGeom prst="rect">
            <a:avLst/>
          </a:prstGeom>
        </p:spPr>
      </p:pic>
    </p:spTree>
    <p:extLst>
      <p:ext uri="{BB962C8B-B14F-4D97-AF65-F5344CB8AC3E}">
        <p14:creationId xmlns:p14="http://schemas.microsoft.com/office/powerpoint/2010/main" val="544569234"/>
      </p:ext>
    </p:extLst>
  </p:cSld>
  <p:clrMapOvr>
    <a:masterClrMapping/>
  </p:clrMapOvr>
  <mc:AlternateContent xmlns:mc="http://schemas.openxmlformats.org/markup-compatibility/2006" xmlns:p14="http://schemas.microsoft.com/office/powerpoint/2010/main">
    <mc:Choice Requires="p14">
      <p:transition spd="slow" p14:dur="2000" advTm="7494"/>
    </mc:Choice>
    <mc:Fallback xmlns="">
      <p:transition spd="slow" advTm="749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71600" y="274638"/>
            <a:ext cx="7715200" cy="922114"/>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chemeClr val="tx2">
                    <a:lumMod val="50000"/>
                  </a:schemeClr>
                </a:solidFill>
                <a:effectLst/>
                <a:uLnTx/>
                <a:uFillTx/>
                <a:latin typeface="Times New Roman"/>
              </a:rPr>
              <a:t>Макаренко</a:t>
            </a:r>
            <a:r>
              <a:rPr kumimoji="0" lang="en-US" sz="3600" b="1" i="0" u="none" strike="noStrike" kern="0" cap="none" spc="0" normalizeH="0" baseline="0" noProof="0" dirty="0" smtClean="0">
                <a:ln>
                  <a:noFill/>
                </a:ln>
                <a:solidFill>
                  <a:schemeClr val="tx2">
                    <a:lumMod val="50000"/>
                  </a:schemeClr>
                </a:solidFill>
                <a:effectLst/>
                <a:uLnTx/>
                <a:uFillTx/>
                <a:latin typeface="Times New Roman"/>
              </a:rPr>
              <a:t> </a:t>
            </a:r>
            <a:r>
              <a:rPr kumimoji="0" lang="ru-RU" sz="3600" b="1" i="0" u="none" strike="noStrike" kern="0" cap="none" spc="0" normalizeH="0" baseline="0" noProof="0" dirty="0" smtClean="0">
                <a:ln>
                  <a:noFill/>
                </a:ln>
                <a:solidFill>
                  <a:schemeClr val="tx2">
                    <a:lumMod val="50000"/>
                  </a:schemeClr>
                </a:solidFill>
                <a:effectLst/>
                <a:uLnTx/>
                <a:uFillTx/>
                <a:latin typeface="Times New Roman"/>
              </a:rPr>
              <a:t>Антон </a:t>
            </a:r>
            <a:r>
              <a:rPr kumimoji="0" lang="ru-RU" sz="3600" b="1" i="0" u="none" strike="noStrike" kern="0" cap="none" spc="0" normalizeH="0" baseline="0" noProof="0" dirty="0">
                <a:ln>
                  <a:noFill/>
                </a:ln>
                <a:solidFill>
                  <a:schemeClr val="tx2">
                    <a:lumMod val="50000"/>
                  </a:schemeClr>
                </a:solidFill>
                <a:effectLst/>
                <a:uLnTx/>
                <a:uFillTx/>
                <a:latin typeface="Times New Roman"/>
              </a:rPr>
              <a:t>Семенович</a:t>
            </a:r>
          </a:p>
        </p:txBody>
      </p:sp>
      <p:sp>
        <p:nvSpPr>
          <p:cNvPr id="5" name="Объект 3"/>
          <p:cNvSpPr>
            <a:spLocks noGrp="1"/>
          </p:cNvSpPr>
          <p:nvPr>
            <p:ph idx="1"/>
          </p:nvPr>
        </p:nvSpPr>
        <p:spPr>
          <a:xfrm>
            <a:off x="4644008" y="1988840"/>
            <a:ext cx="4176464" cy="504055"/>
          </a:xfrm>
          <a:prstGeom prst="rect">
            <a:avLst/>
          </a:prstGeom>
          <a:solidFill>
            <a:schemeClr val="accent4">
              <a:lumMod val="20000"/>
              <a:lumOff val="80000"/>
            </a:schemeClr>
          </a:solidFill>
          <a:ln>
            <a:solidFill>
              <a:srgbClr val="C00000"/>
            </a:solidFill>
          </a:ln>
        </p:spPr>
        <p:txBody>
          <a:bodyPr>
            <a:norm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Выдающийся педагог. Писатель. </a:t>
            </a:r>
          </a:p>
        </p:txBody>
      </p:sp>
      <p:sp>
        <p:nvSpPr>
          <p:cNvPr id="6" name="Объект 3"/>
          <p:cNvSpPr txBox="1">
            <a:spLocks/>
          </p:cNvSpPr>
          <p:nvPr/>
        </p:nvSpPr>
        <p:spPr>
          <a:xfrm>
            <a:off x="4788024" y="2942557"/>
            <a:ext cx="3947120" cy="1080120"/>
          </a:xfrm>
          <a:prstGeom prst="rect">
            <a:avLst/>
          </a:prstGeom>
          <a:solidFill>
            <a:schemeClr val="accent4">
              <a:lumMod val="40000"/>
              <a:lumOff val="60000"/>
            </a:schemeClr>
          </a:solidFill>
          <a:ln>
            <a:solidFill>
              <a:srgbClr val="C00000"/>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FontTx/>
              <a:buNone/>
            </a:pPr>
            <a:r>
              <a:rPr lang="ru-RU" sz="2000" b="1" kern="0" dirty="0" smtClean="0">
                <a:solidFill>
                  <a:schemeClr val="tx2">
                    <a:lumMod val="50000"/>
                  </a:schemeClr>
                </a:solidFill>
                <a:latin typeface="Times New Roman" pitchFamily="18" charset="0"/>
                <a:cs typeface="Times New Roman" pitchFamily="18" charset="0"/>
              </a:rPr>
              <a:t>Создал новую теорию воспитания </a:t>
            </a:r>
          </a:p>
          <a:p>
            <a:pPr marL="0" indent="0" algn="just">
              <a:spcBef>
                <a:spcPts val="0"/>
              </a:spcBef>
              <a:buFontTx/>
              <a:buNone/>
            </a:pPr>
            <a:r>
              <a:rPr lang="ru-RU" sz="2000" b="1" kern="0" dirty="0" smtClean="0">
                <a:solidFill>
                  <a:schemeClr val="tx2">
                    <a:lumMod val="50000"/>
                  </a:schemeClr>
                </a:solidFill>
                <a:latin typeface="Times New Roman" pitchFamily="18" charset="0"/>
                <a:cs typeface="Times New Roman" pitchFamily="18" charset="0"/>
              </a:rPr>
              <a:t>в ходе практической работы </a:t>
            </a:r>
          </a:p>
          <a:p>
            <a:pPr marL="0" indent="0" algn="just">
              <a:spcBef>
                <a:spcPts val="0"/>
              </a:spcBef>
              <a:buFontTx/>
              <a:buNone/>
            </a:pPr>
            <a:r>
              <a:rPr lang="ru-RU" sz="2000" b="1" kern="0" dirty="0" smtClean="0">
                <a:solidFill>
                  <a:schemeClr val="tx2">
                    <a:lumMod val="50000"/>
                  </a:schemeClr>
                </a:solidFill>
                <a:latin typeface="Times New Roman" pitchFamily="18" charset="0"/>
                <a:cs typeface="Times New Roman" pitchFamily="18" charset="0"/>
              </a:rPr>
              <a:t>с беспризорными детьми.</a:t>
            </a:r>
          </a:p>
        </p:txBody>
      </p:sp>
      <p:sp>
        <p:nvSpPr>
          <p:cNvPr id="7" name="Прямоугольник 6"/>
          <p:cNvSpPr/>
          <p:nvPr/>
        </p:nvSpPr>
        <p:spPr>
          <a:xfrm>
            <a:off x="4872638" y="4465702"/>
            <a:ext cx="3777889" cy="707886"/>
          </a:xfrm>
          <a:prstGeom prst="rect">
            <a:avLst/>
          </a:prstGeom>
          <a:solidFill>
            <a:schemeClr val="accent4">
              <a:lumMod val="60000"/>
              <a:lumOff val="40000"/>
            </a:schemeClr>
          </a:solidFill>
          <a:ln>
            <a:solidFill>
              <a:srgbClr val="C00000"/>
            </a:solidFill>
          </a:ln>
        </p:spPr>
        <p:txBody>
          <a:bodyPr wrap="square">
            <a:spAutoFit/>
          </a:bodyPr>
          <a:lstStyle/>
          <a:p>
            <a:pPr lvl="0" algn="just"/>
            <a:r>
              <a:rPr lang="ru-RU" sz="2000" b="1" kern="0" dirty="0">
                <a:solidFill>
                  <a:srgbClr val="575F6D">
                    <a:lumMod val="50000"/>
                  </a:srgbClr>
                </a:solidFill>
                <a:latin typeface="Times New Roman" pitchFamily="18" charset="0"/>
                <a:cs typeface="Times New Roman" pitchFamily="18" charset="0"/>
              </a:rPr>
              <a:t>Его идея - формирования </a:t>
            </a:r>
            <a:r>
              <a:rPr lang="ru-RU" sz="2000" b="1" kern="0" dirty="0" smtClean="0">
                <a:solidFill>
                  <a:srgbClr val="575F6D">
                    <a:lumMod val="50000"/>
                  </a:srgbClr>
                </a:solidFill>
                <a:latin typeface="Times New Roman" pitchFamily="18" charset="0"/>
                <a:cs typeface="Times New Roman" pitchFamily="18" charset="0"/>
              </a:rPr>
              <a:t>личности в </a:t>
            </a:r>
            <a:r>
              <a:rPr lang="ru-RU" sz="2000" b="1" kern="0" dirty="0">
                <a:solidFill>
                  <a:srgbClr val="575F6D">
                    <a:lumMod val="50000"/>
                  </a:srgbClr>
                </a:solidFill>
                <a:latin typeface="Times New Roman" pitchFamily="18" charset="0"/>
                <a:cs typeface="Times New Roman" pitchFamily="18" charset="0"/>
              </a:rPr>
              <a:t>коллективе.</a:t>
            </a:r>
          </a:p>
        </p:txBody>
      </p:sp>
      <p:pic>
        <p:nvPicPr>
          <p:cNvPr id="8" name="Picture 2" descr="Книга для родителей"/>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586" y="4960193"/>
            <a:ext cx="1264642" cy="1834493"/>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3"/>
          <a:stretch>
            <a:fillRect/>
          </a:stretch>
        </p:blipFill>
        <p:spPr>
          <a:xfrm>
            <a:off x="3244228" y="1916832"/>
            <a:ext cx="1336450" cy="2051451"/>
          </a:xfrm>
          <a:prstGeom prst="rect">
            <a:avLst/>
          </a:prstGeom>
        </p:spPr>
      </p:pic>
      <p:pic>
        <p:nvPicPr>
          <p:cNvPr id="10" name="Рисунок 9"/>
          <p:cNvPicPr>
            <a:picLocks noChangeAspect="1"/>
          </p:cNvPicPr>
          <p:nvPr/>
        </p:nvPicPr>
        <p:blipFill>
          <a:blip r:embed="rId4"/>
          <a:stretch>
            <a:fillRect/>
          </a:stretch>
        </p:blipFill>
        <p:spPr>
          <a:xfrm>
            <a:off x="3469171" y="4075239"/>
            <a:ext cx="1299822" cy="2196699"/>
          </a:xfrm>
          <a:prstGeom prst="rect">
            <a:avLst/>
          </a:prstGeom>
        </p:spPr>
      </p:pic>
    </p:spTree>
    <p:extLst>
      <p:ext uri="{BB962C8B-B14F-4D97-AF65-F5344CB8AC3E}">
        <p14:creationId xmlns:p14="http://schemas.microsoft.com/office/powerpoint/2010/main" val="2483628245"/>
      </p:ext>
    </p:extLst>
  </p:cSld>
  <p:clrMapOvr>
    <a:masterClrMapping/>
  </p:clrMapOvr>
  <mc:AlternateContent xmlns:mc="http://schemas.openxmlformats.org/markup-compatibility/2006" xmlns:p14="http://schemas.microsoft.com/office/powerpoint/2010/main">
    <mc:Choice Requires="p14">
      <p:transition spd="slow" p14:dur="2000" advTm="6310"/>
    </mc:Choice>
    <mc:Fallback xmlns="">
      <p:transition spd="slow" advTm="631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971600" y="274638"/>
            <a:ext cx="7715200" cy="11430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600" b="1" i="0"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Выготский </a:t>
            </a:r>
            <a:r>
              <a:rPr kumimoji="0" lang="ru-RU" sz="3600" b="1" i="0"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Лев Семенович</a:t>
            </a:r>
          </a:p>
        </p:txBody>
      </p:sp>
      <p:sp>
        <p:nvSpPr>
          <p:cNvPr id="5" name="Объект 3"/>
          <p:cNvSpPr>
            <a:spLocks noGrp="1"/>
          </p:cNvSpPr>
          <p:nvPr>
            <p:ph idx="1"/>
          </p:nvPr>
        </p:nvSpPr>
        <p:spPr>
          <a:xfrm>
            <a:off x="4375537" y="1916832"/>
            <a:ext cx="4464496" cy="576064"/>
          </a:xfrm>
          <a:solidFill>
            <a:schemeClr val="accent4">
              <a:lumMod val="20000"/>
              <a:lumOff val="80000"/>
            </a:schemeClr>
          </a:solidFill>
          <a:ln>
            <a:solidFill>
              <a:srgbClr val="C00000"/>
            </a:solidFill>
          </a:ln>
        </p:spPr>
        <p:txBody>
          <a:bodyPr>
            <a:normAutofit/>
          </a:bodyPr>
          <a:lstStyle/>
          <a:p>
            <a:pPr marL="0" indent="0" algn="ctr">
              <a:buNone/>
            </a:pPr>
            <a:r>
              <a:rPr lang="ru-RU" sz="2000" b="1" dirty="0" smtClean="0">
                <a:solidFill>
                  <a:schemeClr val="tx2">
                    <a:lumMod val="50000"/>
                  </a:schemeClr>
                </a:solidFill>
                <a:latin typeface="Times New Roman" pitchFamily="18" charset="0"/>
                <a:cs typeface="Times New Roman" pitchFamily="18" charset="0"/>
              </a:rPr>
              <a:t>Советский психолог, философ</a:t>
            </a:r>
            <a:endParaRPr lang="ru-RU" sz="2000" dirty="0" smtClean="0">
              <a:solidFill>
                <a:schemeClr val="tx2">
                  <a:lumMod val="50000"/>
                </a:schemeClr>
              </a:solidFill>
              <a:latin typeface="Times New Roman" pitchFamily="18" charset="0"/>
              <a:cs typeface="Times New Roman" pitchFamily="18" charset="0"/>
            </a:endParaRPr>
          </a:p>
        </p:txBody>
      </p:sp>
      <p:sp>
        <p:nvSpPr>
          <p:cNvPr id="7" name="Прямоугольник 6"/>
          <p:cNvSpPr/>
          <p:nvPr/>
        </p:nvSpPr>
        <p:spPr>
          <a:xfrm>
            <a:off x="3516108" y="2828835"/>
            <a:ext cx="1923475" cy="400110"/>
          </a:xfrm>
          <a:prstGeom prst="rect">
            <a:avLst/>
          </a:prstGeom>
          <a:solidFill>
            <a:schemeClr val="accent4">
              <a:lumMod val="20000"/>
              <a:lumOff val="80000"/>
            </a:schemeClr>
          </a:solidFill>
          <a:ln>
            <a:solidFill>
              <a:srgbClr val="C00000"/>
            </a:solidFill>
          </a:ln>
        </p:spPr>
        <p:txBody>
          <a:bodyPr wrap="none">
            <a:spAutoFit/>
          </a:bodyPr>
          <a:lstStyle/>
          <a:p>
            <a:pPr algn="ctr"/>
            <a:r>
              <a:rPr lang="ru-RU" sz="2000" b="1" dirty="0" smtClean="0">
                <a:solidFill>
                  <a:srgbClr val="575F6D">
                    <a:lumMod val="50000"/>
                  </a:srgbClr>
                </a:solidFill>
                <a:latin typeface="Times New Roman" pitchFamily="18" charset="0"/>
                <a:cs typeface="Times New Roman" pitchFamily="18" charset="0"/>
              </a:rPr>
              <a:t>дефектология </a:t>
            </a:r>
            <a:endParaRPr lang="ru-RU" dirty="0"/>
          </a:p>
        </p:txBody>
      </p:sp>
      <p:sp>
        <p:nvSpPr>
          <p:cNvPr id="8" name="Прямоугольник 7"/>
          <p:cNvSpPr/>
          <p:nvPr/>
        </p:nvSpPr>
        <p:spPr>
          <a:xfrm>
            <a:off x="7149899" y="2844407"/>
            <a:ext cx="1740977" cy="400110"/>
          </a:xfrm>
          <a:prstGeom prst="rect">
            <a:avLst/>
          </a:prstGeom>
          <a:solidFill>
            <a:schemeClr val="accent4">
              <a:lumMod val="20000"/>
              <a:lumOff val="80000"/>
            </a:schemeClr>
          </a:solidFill>
          <a:ln>
            <a:solidFill>
              <a:srgbClr val="C00000"/>
            </a:solidFill>
          </a:ln>
        </p:spPr>
        <p:txBody>
          <a:bodyPr wrap="square">
            <a:spAutoFit/>
          </a:bodyPr>
          <a:lstStyle/>
          <a:p>
            <a:r>
              <a:rPr lang="ru-RU" sz="2000" b="1" dirty="0">
                <a:solidFill>
                  <a:schemeClr val="tx2">
                    <a:lumMod val="50000"/>
                  </a:schemeClr>
                </a:solidFill>
                <a:latin typeface="Times New Roman" pitchFamily="18" charset="0"/>
                <a:cs typeface="Times New Roman" pitchFamily="18" charset="0"/>
              </a:rPr>
              <a:t>педагогика</a:t>
            </a:r>
            <a:endParaRPr lang="ru-RU" sz="2000" dirty="0"/>
          </a:p>
        </p:txBody>
      </p:sp>
      <p:sp>
        <p:nvSpPr>
          <p:cNvPr id="9" name="Прямоугольник 8"/>
          <p:cNvSpPr/>
          <p:nvPr/>
        </p:nvSpPr>
        <p:spPr>
          <a:xfrm rot="1291833">
            <a:off x="3769318" y="4616002"/>
            <a:ext cx="5282218" cy="707886"/>
          </a:xfrm>
          <a:prstGeom prst="rect">
            <a:avLst/>
          </a:prstGeom>
          <a:solidFill>
            <a:schemeClr val="accent4">
              <a:lumMod val="20000"/>
              <a:lumOff val="80000"/>
            </a:schemeClr>
          </a:solidFill>
          <a:ln>
            <a:solidFill>
              <a:srgbClr val="C00000"/>
            </a:solidFill>
          </a:ln>
        </p:spPr>
        <p:txBody>
          <a:bodyPr wrap="square">
            <a:spAutoFit/>
          </a:bodyPr>
          <a:lstStyle/>
          <a:p>
            <a:pPr algn="ctr"/>
            <a:r>
              <a:rPr lang="ru-RU" sz="2000" b="1" dirty="0">
                <a:solidFill>
                  <a:srgbClr val="575F6D">
                    <a:lumMod val="50000"/>
                  </a:srgbClr>
                </a:solidFill>
                <a:latin typeface="Times New Roman" pitchFamily="18" charset="0"/>
                <a:cs typeface="Times New Roman" pitchFamily="18" charset="0"/>
              </a:rPr>
              <a:t>разработка культурно-исторических функций</a:t>
            </a:r>
            <a:endParaRPr lang="ru-RU" dirty="0"/>
          </a:p>
        </p:txBody>
      </p:sp>
      <p:sp>
        <p:nvSpPr>
          <p:cNvPr id="10" name="Прямоугольник 9"/>
          <p:cNvSpPr/>
          <p:nvPr/>
        </p:nvSpPr>
        <p:spPr>
          <a:xfrm>
            <a:off x="5650168" y="6420279"/>
            <a:ext cx="3273175" cy="400110"/>
          </a:xfrm>
          <a:prstGeom prst="rect">
            <a:avLst/>
          </a:prstGeom>
          <a:solidFill>
            <a:schemeClr val="accent4">
              <a:lumMod val="20000"/>
              <a:lumOff val="80000"/>
            </a:schemeClr>
          </a:solidFill>
          <a:ln>
            <a:solidFill>
              <a:srgbClr val="C00000"/>
            </a:solidFill>
          </a:ln>
        </p:spPr>
        <p:txBody>
          <a:bodyPr wrap="square">
            <a:spAutoFit/>
          </a:bodyPr>
          <a:lstStyle/>
          <a:p>
            <a:pPr algn="ctr"/>
            <a:r>
              <a:rPr lang="ru-RU" sz="2000" b="1" dirty="0">
                <a:solidFill>
                  <a:schemeClr val="tx2">
                    <a:lumMod val="50000"/>
                  </a:schemeClr>
                </a:solidFill>
                <a:latin typeface="Times New Roman" pitchFamily="18" charset="0"/>
                <a:cs typeface="Times New Roman" pitchFamily="18" charset="0"/>
              </a:rPr>
              <a:t>психология искусства</a:t>
            </a:r>
          </a:p>
        </p:txBody>
      </p:sp>
      <p:pic>
        <p:nvPicPr>
          <p:cNvPr id="11" name="Picture 8" descr="Книга: &quot;Педология школьного возраста. Лекции по психологи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137" y="3427232"/>
            <a:ext cx="1059971" cy="16804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Книги Выготского Льва Семеновича - скачать бесплатно, читать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770" y="4923755"/>
            <a:ext cx="1070150" cy="16965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Книга: &quot;Педагогическая психология&quot; - Лев Выготский. Купить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52" y="2611269"/>
            <a:ext cx="107015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128804"/>
      </p:ext>
    </p:extLst>
  </p:cSld>
  <p:clrMapOvr>
    <a:masterClrMapping/>
  </p:clrMapOvr>
  <mc:AlternateContent xmlns:mc="http://schemas.openxmlformats.org/markup-compatibility/2006" xmlns:p14="http://schemas.microsoft.com/office/powerpoint/2010/main">
    <mc:Choice Requires="p14">
      <p:transition spd="slow" p14:dur="2000" advTm="5529"/>
    </mc:Choice>
    <mc:Fallback xmlns="">
      <p:transition spd="slow" advTm="552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4000"/>
                    </a14:imgEffect>
                  </a14:imgLayer>
                </a14:imgProps>
              </a:ext>
              <a:ext uri="{28A0092B-C50C-407E-A947-70E740481C1C}">
                <a14:useLocalDpi xmlns:a14="http://schemas.microsoft.com/office/drawing/2010/main" val="0"/>
              </a:ext>
            </a:extLst>
          </a:blip>
          <a:stretch>
            <a:fillRect/>
          </a:stretch>
        </p:blipFill>
        <p:spPr>
          <a:xfrm>
            <a:off x="4788024" y="4581128"/>
            <a:ext cx="2619375" cy="1743075"/>
          </a:xfrm>
          <a:prstGeom prst="rect">
            <a:avLst/>
          </a:prstGeom>
          <a:effectLst>
            <a:glow rad="127000">
              <a:schemeClr val="accent4">
                <a:lumMod val="20000"/>
                <a:lumOff val="80000"/>
              </a:schemeClr>
            </a:glow>
            <a:softEdge rad="12700"/>
          </a:effectLst>
        </p:spPr>
      </p:pic>
      <p:sp>
        <p:nvSpPr>
          <p:cNvPr id="2" name="Заголовок 1"/>
          <p:cNvSpPr>
            <a:spLocks noGrp="1"/>
          </p:cNvSpPr>
          <p:nvPr>
            <p:ph type="title"/>
          </p:nvPr>
        </p:nvSpPr>
        <p:spPr>
          <a:xfrm>
            <a:off x="395536" y="274638"/>
            <a:ext cx="8568952" cy="1143000"/>
          </a:xfrm>
        </p:spPr>
        <p:txBody>
          <a:bodyPr>
            <a:noAutofit/>
          </a:bodyPr>
          <a:lstStyle/>
          <a:p>
            <a:pPr lvl="0">
              <a:spcBef>
                <a:spcPct val="20000"/>
              </a:spcBef>
            </a:pPr>
            <a:r>
              <a:rPr lang="ru-RU" sz="3600" b="1" dirty="0">
                <a:solidFill>
                  <a:schemeClr val="tx2">
                    <a:lumMod val="50000"/>
                  </a:schemeClr>
                </a:solidFill>
                <a:latin typeface="Times New Roman"/>
                <a:ea typeface="+mn-ea"/>
                <a:cs typeface="+mn-cs"/>
              </a:rPr>
              <a:t>«Ваш скромный труд, цены не знает!»</a:t>
            </a:r>
            <a:br>
              <a:rPr lang="ru-RU" sz="3600" b="1" dirty="0">
                <a:solidFill>
                  <a:schemeClr val="tx2">
                    <a:lumMod val="50000"/>
                  </a:schemeClr>
                </a:solidFill>
                <a:latin typeface="Times New Roman"/>
                <a:ea typeface="+mn-ea"/>
                <a:cs typeface="+mn-cs"/>
              </a:rPr>
            </a:br>
            <a:endParaRPr lang="ru-RU" dirty="0">
              <a:solidFill>
                <a:schemeClr val="tx2">
                  <a:lumMod val="50000"/>
                </a:schemeClr>
              </a:solidFill>
            </a:endParaRPr>
          </a:p>
        </p:txBody>
      </p:sp>
      <p:sp>
        <p:nvSpPr>
          <p:cNvPr id="4" name="Объект 3"/>
          <p:cNvSpPr>
            <a:spLocks noGrp="1"/>
          </p:cNvSpPr>
          <p:nvPr>
            <p:ph idx="1"/>
          </p:nvPr>
        </p:nvSpPr>
        <p:spPr>
          <a:xfrm>
            <a:off x="3419872" y="2276872"/>
            <a:ext cx="5400600" cy="1938992"/>
          </a:xfrm>
          <a:prstGeom prst="rect">
            <a:avLst/>
          </a:prstGeom>
          <a:solidFill>
            <a:schemeClr val="accent4">
              <a:lumMod val="60000"/>
              <a:lumOff val="40000"/>
            </a:schemeClr>
          </a:solidFill>
          <a:effectLst>
            <a:glow rad="101600">
              <a:schemeClr val="accent4">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Нет выше званья, чем учитель!</a:t>
            </a:r>
            <a:b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br>
            <a: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И кто сочтёт его труды?..</a:t>
            </a:r>
            <a:b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br>
            <a: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Он нам и нянька, и родитель,</a:t>
            </a:r>
            <a:b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br>
            <a:r>
              <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rPr>
              <a:t>И первый в жизни поводырь</a:t>
            </a: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a:t>
            </a:r>
          </a:p>
          <a:p>
            <a:pPr marL="0" marR="0" lvl="0" indent="0" algn="r" defTabSz="914400" eaLnBrk="1" fontAlgn="auto" latinLnBrk="0" hangingPunct="1">
              <a:lnSpc>
                <a:spcPct val="100000"/>
              </a:lnSpc>
              <a:spcBef>
                <a:spcPts val="0"/>
              </a:spcBef>
              <a:spcAft>
                <a:spcPts val="0"/>
              </a:spcAft>
              <a:buClrTx/>
              <a:buSzTx/>
              <a:buFontTx/>
              <a:buNone/>
              <a:tabLst/>
              <a:defRPr/>
            </a:pPr>
            <a:r>
              <a:rPr kumimoji="0" lang="ru-RU" sz="2400" b="1" i="1" u="none" strike="noStrike" kern="0" cap="none" spc="0" normalizeH="0" baseline="0" noProof="0" dirty="0" smtClean="0">
                <a:ln>
                  <a:noFill/>
                </a:ln>
                <a:solidFill>
                  <a:schemeClr val="tx2">
                    <a:lumMod val="50000"/>
                  </a:schemeClr>
                </a:solidFill>
                <a:effectLst/>
                <a:uLnTx/>
                <a:uFillTx/>
                <a:latin typeface="Times New Roman" pitchFamily="18" charset="0"/>
                <a:cs typeface="Times New Roman" pitchFamily="18" charset="0"/>
              </a:rPr>
              <a:t>М. </a:t>
            </a:r>
            <a:r>
              <a:rPr kumimoji="0" lang="ru-RU" sz="2400" b="1" i="1" u="none" strike="noStrike" kern="0" cap="none" spc="0" normalizeH="0" baseline="0" noProof="0" dirty="0" err="1" smtClean="0">
                <a:ln>
                  <a:noFill/>
                </a:ln>
                <a:solidFill>
                  <a:schemeClr val="tx2">
                    <a:lumMod val="50000"/>
                  </a:schemeClr>
                </a:solidFill>
                <a:effectLst/>
                <a:uLnTx/>
                <a:uFillTx/>
                <a:latin typeface="Times New Roman" pitchFamily="18" charset="0"/>
                <a:cs typeface="Times New Roman" pitchFamily="18" charset="0"/>
              </a:rPr>
              <a:t>Ножкин</a:t>
            </a:r>
            <a:endParaRPr kumimoji="0" lang="ru-RU" sz="2400" b="1" i="1" u="none" strike="noStrike" kern="0" cap="none" spc="0" normalizeH="0" baseline="0" noProof="0" dirty="0">
              <a:ln>
                <a:noFill/>
              </a:ln>
              <a:solidFill>
                <a:schemeClr val="tx2">
                  <a:lumMod val="50000"/>
                </a:schemeClr>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797207514"/>
      </p:ext>
    </p:extLst>
  </p:cSld>
  <p:clrMapOvr>
    <a:masterClrMapping/>
  </p:clrMapOvr>
  <mc:AlternateContent xmlns:mc="http://schemas.openxmlformats.org/markup-compatibility/2006" xmlns:p14="http://schemas.microsoft.com/office/powerpoint/2010/main">
    <mc:Choice Requires="p14">
      <p:transition spd="slow" p14:dur="2000" advTm="8001"/>
    </mc:Choice>
    <mc:Fallback xmlns="">
      <p:transition spd="slow" advTm="80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116632"/>
            <a:ext cx="7920880" cy="1872208"/>
          </a:xfrm>
          <a:solidFill>
            <a:schemeClr val="accent4">
              <a:lumMod val="20000"/>
              <a:lumOff val="80000"/>
            </a:schemeClr>
          </a:solidFill>
          <a:ln>
            <a:solidFill>
              <a:srgbClr val="C00000"/>
            </a:solidFill>
          </a:ln>
          <a:effectLst>
            <a:glow rad="101600">
              <a:schemeClr val="accent4">
                <a:satMod val="175000"/>
                <a:alpha val="40000"/>
              </a:schemeClr>
            </a:glow>
          </a:effectLst>
        </p:spPr>
        <p:txBody>
          <a:bodyPr>
            <a:normAutofit lnSpcReduction="10000"/>
          </a:bodyPr>
          <a:lstStyle/>
          <a:p>
            <a:pPr marL="0" lvl="0" indent="0" algn="just">
              <a:spcBef>
                <a:spcPts val="0"/>
              </a:spcBef>
              <a:buNone/>
            </a:pPr>
            <a:r>
              <a:rPr lang="ru-RU" sz="2000" dirty="0">
                <a:solidFill>
                  <a:schemeClr val="tx2">
                    <a:lumMod val="50000"/>
                  </a:schemeClr>
                </a:solidFill>
                <a:latin typeface="Times New Roman"/>
              </a:rPr>
              <a:t>Для каждого из нас учитель — это больше, чем просто наставник в период обучения, это суперчеловек, с горящими глазами и любовью к науке и детям.</a:t>
            </a:r>
          </a:p>
          <a:p>
            <a:pPr marL="0" lvl="0" indent="0" algn="just">
              <a:spcBef>
                <a:spcPts val="0"/>
              </a:spcBef>
              <a:buNone/>
            </a:pPr>
            <a:r>
              <a:rPr lang="ru-RU" sz="2000" dirty="0">
                <a:solidFill>
                  <a:schemeClr val="tx2">
                    <a:lumMod val="50000"/>
                  </a:schemeClr>
                </a:solidFill>
                <a:latin typeface="Times New Roman"/>
              </a:rPr>
              <a:t>      В год педагога и наставника хочется говорить не только о корифеях отечественной педагогики, но и тех учителях, которые работали и работают сейчас в наших школах.</a:t>
            </a:r>
            <a:r>
              <a:rPr lang="ru-RU" sz="2000" i="1" dirty="0">
                <a:solidFill>
                  <a:schemeClr val="tx2">
                    <a:lumMod val="50000"/>
                  </a:schemeClr>
                </a:solidFill>
                <a:latin typeface="Times New Roman"/>
              </a:rPr>
              <a:t>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107502"/>
            <a:ext cx="4608512" cy="3234269"/>
          </a:xfrm>
          <a:prstGeom prst="rect">
            <a:avLst/>
          </a:prstGeom>
        </p:spPr>
      </p:pic>
      <p:sp>
        <p:nvSpPr>
          <p:cNvPr id="5" name="Прямоугольник 4"/>
          <p:cNvSpPr/>
          <p:nvPr/>
        </p:nvSpPr>
        <p:spPr>
          <a:xfrm>
            <a:off x="2699792" y="5460433"/>
            <a:ext cx="640871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ru-RU" sz="2000" i="1" dirty="0" smtClean="0">
                <a:solidFill>
                  <a:prstClr val="black"/>
                </a:solidFill>
                <a:latin typeface="Times New Roman"/>
              </a:rPr>
              <a:t>                      </a:t>
            </a:r>
            <a:r>
              <a:rPr lang="ru-RU" sz="2000" b="1" i="1" dirty="0" smtClean="0">
                <a:solidFill>
                  <a:schemeClr val="accent3"/>
                </a:solidFill>
                <a:latin typeface="Times New Roman"/>
              </a:rPr>
              <a:t>Школа </a:t>
            </a:r>
            <a:r>
              <a:rPr lang="ru-RU" sz="2000" b="1" i="1" dirty="0">
                <a:solidFill>
                  <a:schemeClr val="accent3"/>
                </a:solidFill>
                <a:latin typeface="Times New Roman"/>
              </a:rPr>
              <a:t>— это старт, разбег, трамплин,</a:t>
            </a:r>
            <a:br>
              <a:rPr lang="ru-RU" sz="2000" b="1" i="1" dirty="0">
                <a:solidFill>
                  <a:schemeClr val="accent3"/>
                </a:solidFill>
                <a:latin typeface="Times New Roman"/>
              </a:rPr>
            </a:br>
            <a:r>
              <a:rPr lang="ru-RU" sz="2000" b="1" i="1" dirty="0">
                <a:solidFill>
                  <a:schemeClr val="accent3"/>
                </a:solidFill>
                <a:latin typeface="Times New Roman"/>
              </a:rPr>
              <a:t>                      Здесь — исток всего, что нынче знаем,</a:t>
            </a:r>
            <a:br>
              <a:rPr lang="ru-RU" sz="2000" b="1" i="1" dirty="0">
                <a:solidFill>
                  <a:schemeClr val="accent3"/>
                </a:solidFill>
                <a:latin typeface="Times New Roman"/>
              </a:rPr>
            </a:br>
            <a:r>
              <a:rPr lang="ru-RU" sz="2000" b="1" i="1" dirty="0">
                <a:solidFill>
                  <a:schemeClr val="accent3"/>
                </a:solidFill>
                <a:latin typeface="Times New Roman"/>
              </a:rPr>
              <a:t>                      И, забыв названья дисциплин,</a:t>
            </a:r>
            <a:br>
              <a:rPr lang="ru-RU" sz="2000" b="1" i="1" dirty="0">
                <a:solidFill>
                  <a:schemeClr val="accent3"/>
                </a:solidFill>
                <a:latin typeface="Times New Roman"/>
              </a:rPr>
            </a:br>
            <a:r>
              <a:rPr lang="ru-RU" sz="2000" b="1" i="1" dirty="0">
                <a:solidFill>
                  <a:schemeClr val="accent3"/>
                </a:solidFill>
                <a:latin typeface="Times New Roman"/>
              </a:rPr>
              <a:t>                     Мы учителей не забываем</a:t>
            </a:r>
            <a:r>
              <a:rPr lang="ru-RU" b="1" i="1" dirty="0">
                <a:solidFill>
                  <a:schemeClr val="accent3"/>
                </a:solidFill>
                <a:latin typeface="Times New Roman"/>
              </a:rPr>
              <a:t>.</a:t>
            </a:r>
            <a:endParaRPr lang="ru-RU" b="1" dirty="0">
              <a:solidFill>
                <a:schemeClr val="accent3"/>
              </a:solidFill>
              <a:latin typeface="Times New Roman"/>
            </a:endParaRPr>
          </a:p>
        </p:txBody>
      </p:sp>
    </p:spTree>
    <p:extLst>
      <p:ext uri="{BB962C8B-B14F-4D97-AF65-F5344CB8AC3E}">
        <p14:creationId xmlns:p14="http://schemas.microsoft.com/office/powerpoint/2010/main" val="3795140014"/>
      </p:ext>
    </p:extLst>
  </p:cSld>
  <p:clrMapOvr>
    <a:masterClrMapping/>
  </p:clrMapOvr>
  <mc:AlternateContent xmlns:mc="http://schemas.openxmlformats.org/markup-compatibility/2006" xmlns:p14="http://schemas.microsoft.com/office/powerpoint/2010/main">
    <mc:Choice Requires="p14">
      <p:transition spd="slow" p14:dur="2000" advTm="18745"/>
    </mc:Choice>
    <mc:Fallback xmlns="">
      <p:transition spd="slow" advTm="18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74638"/>
            <a:ext cx="7848872" cy="562074"/>
          </a:xfrm>
          <a:solidFill>
            <a:schemeClr val="accent4">
              <a:lumMod val="20000"/>
              <a:lumOff val="80000"/>
            </a:schemeClr>
          </a:solidFill>
          <a:ln>
            <a:solidFill>
              <a:srgbClr val="C00000"/>
            </a:solidFill>
          </a:ln>
        </p:spPr>
        <p:txBody>
          <a:bodyPr>
            <a:normAutofit/>
          </a:bodyPr>
          <a:lstStyle/>
          <a:p>
            <a:pPr lvl="0">
              <a:spcBef>
                <a:spcPts val="0"/>
              </a:spcBef>
              <a:defRPr/>
            </a:pPr>
            <a:r>
              <a:rPr lang="ru-RU" sz="2800" b="1" kern="0" dirty="0">
                <a:solidFill>
                  <a:schemeClr val="tx2">
                    <a:lumMod val="75000"/>
                  </a:schemeClr>
                </a:solidFill>
                <a:latin typeface="Times New Roman"/>
                <a:ea typeface="+mn-ea"/>
                <a:cs typeface="+mn-cs"/>
              </a:rPr>
              <a:t>В 1962 году открыла свои двери школа №170.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6256" y="1916832"/>
            <a:ext cx="1932806" cy="2744585"/>
          </a:xfrm>
          <a:prstGeom prst="rect">
            <a:avLst/>
          </a:prstGeom>
        </p:spPr>
      </p:pic>
      <p:sp>
        <p:nvSpPr>
          <p:cNvPr id="5" name="Прямоугольник 4"/>
          <p:cNvSpPr/>
          <p:nvPr/>
        </p:nvSpPr>
        <p:spPr>
          <a:xfrm>
            <a:off x="2051720" y="5529125"/>
            <a:ext cx="6911875" cy="1323439"/>
          </a:xfrm>
          <a:prstGeom prst="rect">
            <a:avLst/>
          </a:prstGeom>
          <a:solidFill>
            <a:schemeClr val="accent4">
              <a:lumMod val="40000"/>
              <a:lumOff val="60000"/>
            </a:schemeClr>
          </a:solidFill>
          <a:ln>
            <a:solidFill>
              <a:srgbClr val="C00000"/>
            </a:solid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chemeClr val="tx2">
                    <a:lumMod val="75000"/>
                  </a:schemeClr>
                </a:solidFill>
                <a:effectLst/>
                <a:uLnTx/>
                <a:uFillTx/>
                <a:latin typeface="Times New Roman"/>
              </a:rPr>
              <a:t>Николай Васильевич был награжден Орденом Трудового Красного Знамени, имел звание Отличника народного образования, в течение нескольких лет являлся депутатом Районного Совета.</a:t>
            </a:r>
            <a:endParaRPr kumimoji="0" lang="ru-RU" sz="1800" b="1" i="0" u="none" strike="noStrike" kern="0" cap="none" spc="0" normalizeH="0" baseline="0" noProof="0" dirty="0" smtClean="0">
              <a:ln>
                <a:noFill/>
              </a:ln>
              <a:solidFill>
                <a:schemeClr val="tx2">
                  <a:lumMod val="75000"/>
                </a:schemeClr>
              </a:solidFill>
              <a:effectLst/>
              <a:uLnTx/>
              <a:uFillTx/>
            </a:endParaRPr>
          </a:p>
        </p:txBody>
      </p:sp>
      <p:sp>
        <p:nvSpPr>
          <p:cNvPr id="6" name="Прямоугольник 5"/>
          <p:cNvSpPr/>
          <p:nvPr/>
        </p:nvSpPr>
        <p:spPr>
          <a:xfrm>
            <a:off x="1931609" y="941069"/>
            <a:ext cx="6809420" cy="400110"/>
          </a:xfrm>
          <a:prstGeom prst="rect">
            <a:avLst/>
          </a:prstGeom>
          <a:solidFill>
            <a:schemeClr val="accent4">
              <a:lumMod val="40000"/>
              <a:lumOff val="60000"/>
            </a:schemeClr>
          </a:solidFill>
          <a:ln>
            <a:solidFill>
              <a:srgbClr val="C00000"/>
            </a:solidFill>
          </a:ln>
        </p:spPr>
        <p:txBody>
          <a:bodyPr wrap="square">
            <a:spAutoFit/>
          </a:bodyPr>
          <a:lstStyle/>
          <a:p>
            <a:r>
              <a:rPr lang="ru-RU" sz="2000" b="1" kern="0" dirty="0">
                <a:solidFill>
                  <a:schemeClr val="tx2">
                    <a:lumMod val="75000"/>
                  </a:schemeClr>
                </a:solidFill>
                <a:latin typeface="Times New Roman"/>
              </a:rPr>
              <a:t>Первым директором был Гусев Николай Васильевич. </a:t>
            </a:r>
            <a:endParaRPr lang="ru-RU" b="1" dirty="0">
              <a:solidFill>
                <a:schemeClr val="tx2">
                  <a:lumMod val="75000"/>
                </a:schemeClr>
              </a:solidFill>
            </a:endParaRPr>
          </a:p>
        </p:txBody>
      </p:sp>
      <p:sp>
        <p:nvSpPr>
          <p:cNvPr id="7" name="Прямоугольник 6"/>
          <p:cNvSpPr/>
          <p:nvPr/>
        </p:nvSpPr>
        <p:spPr>
          <a:xfrm>
            <a:off x="1043608" y="1772816"/>
            <a:ext cx="5616624" cy="1938992"/>
          </a:xfrm>
          <a:prstGeom prst="rect">
            <a:avLst/>
          </a:prstGeom>
          <a:solidFill>
            <a:schemeClr val="accent4">
              <a:lumMod val="60000"/>
              <a:lumOff val="40000"/>
            </a:schemeClr>
          </a:solidFill>
          <a:ln>
            <a:solidFill>
              <a:srgbClr val="C00000"/>
            </a:solidFill>
          </a:ln>
        </p:spPr>
        <p:txBody>
          <a:bodyPr wrap="square">
            <a:spAutoFit/>
          </a:bodyPr>
          <a:lstStyle/>
          <a:p>
            <a:pPr lvl="0" algn="just">
              <a:defRPr/>
            </a:pPr>
            <a:r>
              <a:rPr lang="ru-RU" sz="2000" b="1" kern="0" dirty="0">
                <a:solidFill>
                  <a:schemeClr val="tx2">
                    <a:lumMod val="75000"/>
                  </a:schemeClr>
                </a:solidFill>
                <a:latin typeface="Times New Roman"/>
              </a:rPr>
              <a:t>Прекрасный организатор, опытный руководитель и учитель. </a:t>
            </a:r>
            <a:endParaRPr lang="ru-RU" sz="2000" b="1" kern="0" dirty="0" smtClean="0">
              <a:solidFill>
                <a:schemeClr val="tx2">
                  <a:lumMod val="75000"/>
                </a:schemeClr>
              </a:solidFill>
              <a:latin typeface="Times New Roman"/>
            </a:endParaRPr>
          </a:p>
          <a:p>
            <a:pPr lvl="0" algn="just">
              <a:defRPr/>
            </a:pPr>
            <a:r>
              <a:rPr lang="ru-RU" sz="2000" b="1" kern="0" dirty="0" smtClean="0">
                <a:solidFill>
                  <a:schemeClr val="tx2">
                    <a:lumMod val="75000"/>
                  </a:schemeClr>
                </a:solidFill>
                <a:latin typeface="Times New Roman"/>
              </a:rPr>
              <a:t>При </a:t>
            </a:r>
            <a:r>
              <a:rPr lang="ru-RU" sz="2000" b="1" kern="0" dirty="0">
                <a:solidFill>
                  <a:schemeClr val="tx2">
                    <a:lumMod val="75000"/>
                  </a:schemeClr>
                </a:solidFill>
                <a:latin typeface="Times New Roman"/>
              </a:rPr>
              <a:t>его умелом руководстве школа сразу заняла достойное место в районе: проводились районные семинары, открытые уроки для учителей района.</a:t>
            </a:r>
            <a:r>
              <a:rPr lang="ru-RU" sz="2000" b="1" kern="0" dirty="0">
                <a:solidFill>
                  <a:schemeClr val="tx2">
                    <a:lumMod val="75000"/>
                  </a:schemeClr>
                </a:solidFill>
                <a:latin typeface="Times New Roman"/>
                <a:cs typeface="Times New Roman" pitchFamily="18" charset="0"/>
              </a:rPr>
              <a:t> </a:t>
            </a:r>
          </a:p>
        </p:txBody>
      </p:sp>
      <p:sp>
        <p:nvSpPr>
          <p:cNvPr id="8" name="Прямоугольник 7"/>
          <p:cNvSpPr/>
          <p:nvPr/>
        </p:nvSpPr>
        <p:spPr>
          <a:xfrm>
            <a:off x="971600" y="4221088"/>
            <a:ext cx="5760640" cy="1015663"/>
          </a:xfrm>
          <a:prstGeom prst="rect">
            <a:avLst/>
          </a:prstGeom>
          <a:solidFill>
            <a:schemeClr val="accent4">
              <a:lumMod val="20000"/>
              <a:lumOff val="80000"/>
            </a:schemeClr>
          </a:solidFill>
          <a:ln>
            <a:solidFill>
              <a:srgbClr val="C00000"/>
            </a:solidFill>
          </a:ln>
        </p:spPr>
        <p:txBody>
          <a:bodyPr wrap="square">
            <a:spAutoFit/>
          </a:bodyPr>
          <a:lstStyle/>
          <a:p>
            <a:pPr lvl="0" algn="just">
              <a:defRPr/>
            </a:pPr>
            <a:r>
              <a:rPr lang="ru-RU" sz="2000" b="1" kern="0" dirty="0">
                <a:solidFill>
                  <a:schemeClr val="tx2">
                    <a:lumMod val="75000"/>
                  </a:schemeClr>
                </a:solidFill>
                <a:latin typeface="Times New Roman"/>
              </a:rPr>
              <a:t>В 1974 год </a:t>
            </a:r>
            <a:r>
              <a:rPr lang="en-US" sz="2000" b="1" kern="0" dirty="0">
                <a:solidFill>
                  <a:schemeClr val="tx2">
                    <a:lumMod val="75000"/>
                  </a:schemeClr>
                </a:solidFill>
                <a:latin typeface="Times New Roman"/>
              </a:rPr>
              <a:t> </a:t>
            </a:r>
            <a:r>
              <a:rPr lang="ru-RU" sz="2000" b="1" kern="0" dirty="0">
                <a:solidFill>
                  <a:schemeClr val="tx2">
                    <a:lumMod val="75000"/>
                  </a:schemeClr>
                </a:solidFill>
                <a:latin typeface="Times New Roman"/>
              </a:rPr>
              <a:t>он стал директором физико-математической школы №36 </a:t>
            </a:r>
            <a:endParaRPr lang="ru-RU" sz="2000" b="1" kern="0" dirty="0" smtClean="0">
              <a:solidFill>
                <a:schemeClr val="tx2">
                  <a:lumMod val="75000"/>
                </a:schemeClr>
              </a:solidFill>
              <a:latin typeface="Times New Roman"/>
            </a:endParaRPr>
          </a:p>
          <a:p>
            <a:pPr lvl="0" algn="just">
              <a:defRPr/>
            </a:pPr>
            <a:r>
              <a:rPr lang="ru-RU" sz="2000" b="1" kern="0" dirty="0" smtClean="0">
                <a:solidFill>
                  <a:schemeClr val="tx2">
                    <a:lumMod val="75000"/>
                  </a:schemeClr>
                </a:solidFill>
                <a:latin typeface="Times New Roman"/>
              </a:rPr>
              <a:t>и </a:t>
            </a:r>
            <a:r>
              <a:rPr lang="ru-RU" sz="2000" b="1" kern="0" dirty="0">
                <a:solidFill>
                  <a:schemeClr val="tx2">
                    <a:lumMod val="75000"/>
                  </a:schemeClr>
                </a:solidFill>
                <a:latin typeface="Times New Roman"/>
              </a:rPr>
              <a:t>работал в ней до ухода на пенсию в 1982 году. </a:t>
            </a:r>
            <a:endParaRPr lang="ru-RU" sz="2000" b="1" kern="0" dirty="0">
              <a:solidFill>
                <a:schemeClr val="tx2">
                  <a:lumMod val="75000"/>
                </a:schemeClr>
              </a:solidFill>
              <a:latin typeface="Times New Roman"/>
              <a:cs typeface="Times New Roman" pitchFamily="18" charset="0"/>
            </a:endParaRPr>
          </a:p>
        </p:txBody>
      </p:sp>
    </p:spTree>
    <p:extLst>
      <p:ext uri="{BB962C8B-B14F-4D97-AF65-F5344CB8AC3E}">
        <p14:creationId xmlns:p14="http://schemas.microsoft.com/office/powerpoint/2010/main" val="604874904"/>
      </p:ext>
    </p:extLst>
  </p:cSld>
  <p:clrMapOvr>
    <a:masterClrMapping/>
  </p:clrMapOvr>
  <mc:AlternateContent xmlns:mc="http://schemas.openxmlformats.org/markup-compatibility/2006" xmlns:p14="http://schemas.microsoft.com/office/powerpoint/2010/main">
    <mc:Choice Requires="p14">
      <p:transition spd="slow" p14:dur="2000" advTm="22023"/>
    </mc:Choice>
    <mc:Fallback xmlns="">
      <p:transition spd="slow" advTm="2202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4cb52eb92dc21b8655c58168f48ad83cffbfdb"/>
</p:tagLst>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1420</Words>
  <Application>Microsoft Office PowerPoint</Application>
  <PresentationFormat>Экран (4:3)</PresentationFormat>
  <Paragraphs>133</Paragraphs>
  <Slides>31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31</vt:i4>
      </vt:variant>
    </vt:vector>
  </HeadingPairs>
  <TitlesOfParts>
    <vt:vector size="35" baseType="lpstr">
      <vt:lpstr>Arial</vt:lpstr>
      <vt:lpstr>Calibri</vt:lpstr>
      <vt:lpstr>Times New Roman</vt:lpstr>
      <vt:lpstr>Тема Office</vt:lpstr>
      <vt:lpstr>Виртуальна книжно-иллюстративная выставка</vt:lpstr>
      <vt:lpstr>Год педагога наставника </vt:lpstr>
      <vt:lpstr>Великие педагоги, изменившие мир</vt:lpstr>
      <vt:lpstr>Ушинский  Константин Дмитриевич</vt:lpstr>
      <vt:lpstr>Макаренко Антон Семенович</vt:lpstr>
      <vt:lpstr>Выготский Лев Семенович</vt:lpstr>
      <vt:lpstr>«Ваш скромный труд, цены не знает!» </vt:lpstr>
      <vt:lpstr>Презентация PowerPoint</vt:lpstr>
      <vt:lpstr>В 1962 году открыла свои двери школа №170. </vt:lpstr>
      <vt:lpstr>Работа по велению сердца</vt:lpstr>
      <vt:lpstr>Коткис Тамара Андреевна</vt:lpstr>
      <vt:lpstr>Есть люди, как солнце …</vt:lpstr>
      <vt:lpstr>Всю свою жизнь Ирина Игоревна прожила в Автозаводском районе г. Нижнего Новгорода. Сразу после окончания школы №137 в 1984 году Ирина Игоревна начала работать в ней пионерской вожатой и, при этом обучаться в НГПИ им. М. Горького. После окончания учебы продолжила работать в этой же школе учителем истории, заместителем директора по воспитательной работе, а с августа 2006 года по 27 апреля 2019 года - директор школы №170. </vt:lpstr>
      <vt:lpstr>  Очень точно об учителе написал Симон Соловейчик:  "Он артист, но его слушатели и зрители не аплодируют ему. Он - скульптор, но его труда никто не видит. Он – врач, но его пациенты редко благодарят его за лечение и далеко не всегда хотят лечиться. Где же ему взять силы для каждодневного вдохновения? Только в самом себе, только в сознании величия своего дела".       Эти слова как нельзя лучше характеризуют  Ирину Игоревну. </vt:lpstr>
      <vt:lpstr>Её призвание - Учитель</vt:lpstr>
      <vt:lpstr>Презентация PowerPoint</vt:lpstr>
      <vt:lpstr>Путь в профессию Учитель</vt:lpstr>
      <vt:lpstr> Надежда Леонидовна Плотникова-  сильный и одаренный учитель, заинтересованный в успехах своих учеников, талантливый и творческий человек. </vt:lpstr>
      <vt:lpstr>Преданность делу – черта семейная </vt:lpstr>
      <vt:lpstr>Презентация PowerPoint</vt:lpstr>
      <vt:lpstr>Педагоги и наставники  в художественной литературе</vt:lpstr>
      <vt:lpstr>А. П.Чехов «Учитель словесности»</vt:lpstr>
      <vt:lpstr>И. А. Бунин «Жизнь Арсеньева»</vt:lpstr>
      <vt:lpstr>А. Алексин «Безумная Евдокия»</vt:lpstr>
      <vt:lpstr>Ч. Айтматов «Первый учитель»</vt:lpstr>
      <vt:lpstr> Г. Н. Щербакова «Вам и не снилось»  </vt:lpstr>
      <vt:lpstr>В. В. Быков «Обелиск»</vt:lpstr>
      <vt:lpstr> Б. Л. Васильев «Завтра была война» </vt:lpstr>
      <vt:lpstr> В. Г. Распутин «Уроки французского» </vt:lpstr>
      <vt:lpstr>Презентация PowerPoint</vt:lpstr>
      <vt:lpstr>Презентация PowerPoint</vt:lpstr>
    </vt:vector>
  </TitlesOfParts>
  <Company>http://presentation-creation.ru/</Company>
  <LinksUpToDate>false</LinksUpToDate>
  <SharedDoc>false</SharedDoc>
  <HyperlinkBase>http://presentation-creation.ru/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Полет книги</dc:title>
  <dc:creator>obstinate</dc:creator>
  <cp:lastModifiedBy>Windows User</cp:lastModifiedBy>
  <cp:revision>24</cp:revision>
  <dcterms:created xsi:type="dcterms:W3CDTF">2017-03-21T12:02:10Z</dcterms:created>
  <dcterms:modified xsi:type="dcterms:W3CDTF">2023-11-17T07:04:13Z</dcterms:modified>
</cp:coreProperties>
</file>